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ico" ContentType="image/x-icon"/>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9"/>
  </p:notesMasterIdLst>
  <p:sldIdLst>
    <p:sldId id="310" r:id="rId3"/>
    <p:sldId id="312" r:id="rId4"/>
    <p:sldId id="278" r:id="rId5"/>
    <p:sldId id="314" r:id="rId6"/>
    <p:sldId id="315" r:id="rId7"/>
    <p:sldId id="316" r:id="rId8"/>
    <p:sldId id="317" r:id="rId9"/>
    <p:sldId id="373" r:id="rId10"/>
    <p:sldId id="332" r:id="rId11"/>
    <p:sldId id="374" r:id="rId12"/>
    <p:sldId id="375" r:id="rId13"/>
    <p:sldId id="376" r:id="rId14"/>
    <p:sldId id="377" r:id="rId15"/>
    <p:sldId id="378" r:id="rId16"/>
    <p:sldId id="320" r:id="rId17"/>
    <p:sldId id="338" r:id="rId18"/>
    <p:sldId id="270" r:id="rId19"/>
    <p:sldId id="327" r:id="rId20"/>
    <p:sldId id="328" r:id="rId21"/>
    <p:sldId id="379" r:id="rId22"/>
    <p:sldId id="339" r:id="rId23"/>
    <p:sldId id="340" r:id="rId24"/>
    <p:sldId id="342" r:id="rId25"/>
    <p:sldId id="343" r:id="rId26"/>
    <p:sldId id="307" r:id="rId27"/>
    <p:sldId id="346" r:id="rId28"/>
    <p:sldId id="344" r:id="rId29"/>
    <p:sldId id="345" r:id="rId30"/>
    <p:sldId id="347" r:id="rId31"/>
    <p:sldId id="348" r:id="rId32"/>
    <p:sldId id="349" r:id="rId33"/>
    <p:sldId id="350" r:id="rId34"/>
    <p:sldId id="380" r:id="rId35"/>
    <p:sldId id="352" r:id="rId36"/>
    <p:sldId id="353" r:id="rId37"/>
    <p:sldId id="354" r:id="rId38"/>
    <p:sldId id="355" r:id="rId39"/>
    <p:sldId id="356" r:id="rId40"/>
    <p:sldId id="308" r:id="rId41"/>
    <p:sldId id="359" r:id="rId42"/>
    <p:sldId id="360" r:id="rId43"/>
    <p:sldId id="361" r:id="rId44"/>
    <p:sldId id="369" r:id="rId45"/>
    <p:sldId id="362" r:id="rId46"/>
    <p:sldId id="381" r:id="rId47"/>
    <p:sldId id="364" r:id="rId48"/>
    <p:sldId id="365" r:id="rId49"/>
    <p:sldId id="366" r:id="rId50"/>
    <p:sldId id="367" r:id="rId51"/>
    <p:sldId id="309" r:id="rId52"/>
    <p:sldId id="318" r:id="rId53"/>
    <p:sldId id="326" r:id="rId54"/>
    <p:sldId id="370" r:id="rId55"/>
    <p:sldId id="371" r:id="rId56"/>
    <p:sldId id="274" r:id="rId57"/>
    <p:sldId id="382" r:id="rId58"/>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9825" autoAdjust="0"/>
  </p:normalViewPr>
  <p:slideViewPr>
    <p:cSldViewPr>
      <p:cViewPr varScale="1">
        <p:scale>
          <a:sx n="84" d="100"/>
          <a:sy n="84" d="100"/>
        </p:scale>
        <p:origin x="86" y="91"/>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4D638-2F48-43ED-9ECD-F6DB0E6F27B3}"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4D120D16-5FFB-4DA7-A487-8F6E5EA2E86D}">
      <dgm:prSet phldrT="[Text]"/>
      <dgm:spPr/>
      <dgm:t>
        <a:bodyPr/>
        <a:lstStyle/>
        <a:p>
          <a:r>
            <a:rPr lang="en-US" dirty="0" smtClean="0"/>
            <a:t>10 in ‘16</a:t>
          </a:r>
          <a:endParaRPr lang="en-US" dirty="0"/>
        </a:p>
      </dgm:t>
    </dgm:pt>
    <dgm:pt modelId="{8F50A9BC-2C5A-422F-BC0D-CE8ED0C9D2C1}" type="parTrans" cxnId="{05216891-0D41-45D7-BBA2-FCF3E4A97EE6}">
      <dgm:prSet/>
      <dgm:spPr/>
      <dgm:t>
        <a:bodyPr/>
        <a:lstStyle/>
        <a:p>
          <a:endParaRPr lang="en-US"/>
        </a:p>
      </dgm:t>
    </dgm:pt>
    <dgm:pt modelId="{F715693B-CFC6-4EF1-8E1A-6DB1AC4B8167}" type="sibTrans" cxnId="{05216891-0D41-45D7-BBA2-FCF3E4A97EE6}">
      <dgm:prSet/>
      <dgm:spPr/>
      <dgm:t>
        <a:bodyPr/>
        <a:lstStyle/>
        <a:p>
          <a:endParaRPr lang="en-US"/>
        </a:p>
      </dgm:t>
    </dgm:pt>
    <dgm:pt modelId="{1ECE5DAC-DC48-4EC9-A4BD-1D50369634B1}">
      <dgm:prSet phldrT="[Text]"/>
      <dgm:spPr/>
      <dgm:t>
        <a:bodyPr/>
        <a:lstStyle/>
        <a:p>
          <a:r>
            <a:rPr lang="en-US" dirty="0" smtClean="0"/>
            <a:t>National contractor</a:t>
          </a:r>
          <a:endParaRPr lang="en-US" dirty="0"/>
        </a:p>
      </dgm:t>
    </dgm:pt>
    <dgm:pt modelId="{99A43732-AC10-4DB8-8EA9-A10CA8E34999}" type="parTrans" cxnId="{9E7CF48A-3F18-41D9-8A80-F75296723A40}">
      <dgm:prSet/>
      <dgm:spPr/>
      <dgm:t>
        <a:bodyPr/>
        <a:lstStyle/>
        <a:p>
          <a:endParaRPr lang="en-US"/>
        </a:p>
      </dgm:t>
    </dgm:pt>
    <dgm:pt modelId="{9DE9909B-4178-4ED1-A591-0BE98750A65F}" type="sibTrans" cxnId="{9E7CF48A-3F18-41D9-8A80-F75296723A40}">
      <dgm:prSet/>
      <dgm:spPr/>
      <dgm:t>
        <a:bodyPr/>
        <a:lstStyle/>
        <a:p>
          <a:endParaRPr lang="en-US"/>
        </a:p>
      </dgm:t>
    </dgm:pt>
    <dgm:pt modelId="{2721024A-E714-447D-96BC-87749F10CBE1}">
      <dgm:prSet phldrT="[Text]"/>
      <dgm:spPr/>
      <dgm:t>
        <a:bodyPr/>
        <a:lstStyle/>
        <a:p>
          <a:r>
            <a:rPr lang="en-US" dirty="0" smtClean="0"/>
            <a:t>Educational </a:t>
          </a:r>
          <a:endParaRPr lang="en-US" dirty="0"/>
        </a:p>
      </dgm:t>
    </dgm:pt>
    <dgm:pt modelId="{243F8AC8-F1FB-4A9C-88F5-EADD5D7F674D}" type="parTrans" cxnId="{1F4E10EA-9EBF-44FD-8631-49DBE6126982}">
      <dgm:prSet/>
      <dgm:spPr/>
      <dgm:t>
        <a:bodyPr/>
        <a:lstStyle/>
        <a:p>
          <a:endParaRPr lang="en-US"/>
        </a:p>
      </dgm:t>
    </dgm:pt>
    <dgm:pt modelId="{997399A4-93DB-4628-92FA-1D063454D233}" type="sibTrans" cxnId="{1F4E10EA-9EBF-44FD-8631-49DBE6126982}">
      <dgm:prSet/>
      <dgm:spPr/>
      <dgm:t>
        <a:bodyPr/>
        <a:lstStyle/>
        <a:p>
          <a:endParaRPr lang="en-US"/>
        </a:p>
      </dgm:t>
    </dgm:pt>
    <dgm:pt modelId="{D770C8EE-78A5-4DED-B589-75C1480A35DA}">
      <dgm:prSet phldrT="[Text]"/>
      <dgm:spPr/>
      <dgm:t>
        <a:bodyPr/>
        <a:lstStyle/>
        <a:p>
          <a:r>
            <a:rPr lang="en-US" dirty="0" smtClean="0"/>
            <a:t>Recommended practices</a:t>
          </a:r>
          <a:endParaRPr lang="en-US" dirty="0"/>
        </a:p>
      </dgm:t>
    </dgm:pt>
    <dgm:pt modelId="{7779CEDB-5510-46B9-86ED-6B6B6D9D6D49}" type="parTrans" cxnId="{5C8F7B5D-D75D-4985-AADE-11342CA34701}">
      <dgm:prSet/>
      <dgm:spPr/>
      <dgm:t>
        <a:bodyPr/>
        <a:lstStyle/>
        <a:p>
          <a:endParaRPr lang="en-US"/>
        </a:p>
      </dgm:t>
    </dgm:pt>
    <dgm:pt modelId="{9D3F18BA-357B-4672-85E8-80197FA86C37}" type="sibTrans" cxnId="{5C8F7B5D-D75D-4985-AADE-11342CA34701}">
      <dgm:prSet/>
      <dgm:spPr/>
      <dgm:t>
        <a:bodyPr/>
        <a:lstStyle/>
        <a:p>
          <a:endParaRPr lang="en-US"/>
        </a:p>
      </dgm:t>
    </dgm:pt>
    <dgm:pt modelId="{1C7FCF6B-BD92-49E9-8A3A-21A4856D0154}">
      <dgm:prSet phldrT="[Text]"/>
      <dgm:spPr/>
      <dgm:t>
        <a:bodyPr/>
        <a:lstStyle/>
        <a:p>
          <a:r>
            <a:rPr lang="en-US" dirty="0" smtClean="0"/>
            <a:t>‘17 &amp; ‘18</a:t>
          </a:r>
          <a:endParaRPr lang="en-US" dirty="0"/>
        </a:p>
      </dgm:t>
    </dgm:pt>
    <dgm:pt modelId="{050A4A39-A730-4D68-9DFD-2025FA9BBA5F}" type="parTrans" cxnId="{1EA0C28D-ACE7-433B-BFCD-137FB750C952}">
      <dgm:prSet/>
      <dgm:spPr/>
      <dgm:t>
        <a:bodyPr/>
        <a:lstStyle/>
        <a:p>
          <a:endParaRPr lang="en-US"/>
        </a:p>
      </dgm:t>
    </dgm:pt>
    <dgm:pt modelId="{0E1B4F4C-CC22-41BB-BFA3-3563260B06D0}" type="sibTrans" cxnId="{1EA0C28D-ACE7-433B-BFCD-137FB750C952}">
      <dgm:prSet/>
      <dgm:spPr/>
      <dgm:t>
        <a:bodyPr/>
        <a:lstStyle/>
        <a:p>
          <a:endParaRPr lang="en-US"/>
        </a:p>
      </dgm:t>
    </dgm:pt>
    <dgm:pt modelId="{3A35EC95-556A-4C5D-90D7-8803E5DA09B6}">
      <dgm:prSet phldrT="[Text]"/>
      <dgm:spPr/>
      <dgm:t>
        <a:bodyPr/>
        <a:lstStyle/>
        <a:p>
          <a:r>
            <a:rPr lang="en-US" dirty="0" smtClean="0"/>
            <a:t>LTC &amp; acute care</a:t>
          </a:r>
          <a:endParaRPr lang="en-US" dirty="0"/>
        </a:p>
      </dgm:t>
    </dgm:pt>
    <dgm:pt modelId="{0DCF2FC5-2146-48EB-9667-8D2A3AA7FB03}" type="parTrans" cxnId="{D17DDA1E-E63E-45D2-B451-A357BD288BF0}">
      <dgm:prSet/>
      <dgm:spPr/>
      <dgm:t>
        <a:bodyPr/>
        <a:lstStyle/>
        <a:p>
          <a:endParaRPr lang="en-US"/>
        </a:p>
      </dgm:t>
    </dgm:pt>
    <dgm:pt modelId="{71BF6797-FE4A-419E-9A86-6D4E8E6490CE}" type="sibTrans" cxnId="{D17DDA1E-E63E-45D2-B451-A357BD288BF0}">
      <dgm:prSet/>
      <dgm:spPr/>
      <dgm:t>
        <a:bodyPr/>
        <a:lstStyle/>
        <a:p>
          <a:endParaRPr lang="en-US"/>
        </a:p>
      </dgm:t>
    </dgm:pt>
    <dgm:pt modelId="{B1BC2BD0-C7A9-4F43-9B4E-47E0B31343AF}">
      <dgm:prSet phldrT="[Text]"/>
      <dgm:spPr/>
      <dgm:t>
        <a:bodyPr/>
        <a:lstStyle/>
        <a:p>
          <a:r>
            <a:rPr lang="en-US" dirty="0" smtClean="0"/>
            <a:t>New survey tools</a:t>
          </a:r>
          <a:endParaRPr lang="en-US" dirty="0"/>
        </a:p>
      </dgm:t>
    </dgm:pt>
    <dgm:pt modelId="{6ECDEFF8-6B94-4192-9D10-854BE05C81A6}" type="parTrans" cxnId="{B68DAF6A-8D39-4B48-8817-0321E28772DC}">
      <dgm:prSet/>
      <dgm:spPr/>
      <dgm:t>
        <a:bodyPr/>
        <a:lstStyle/>
        <a:p>
          <a:endParaRPr lang="en-US"/>
        </a:p>
      </dgm:t>
    </dgm:pt>
    <dgm:pt modelId="{1CC3B243-6F14-4299-8A08-6A9DE75078A8}" type="sibTrans" cxnId="{B68DAF6A-8D39-4B48-8817-0321E28772DC}">
      <dgm:prSet/>
      <dgm:spPr/>
      <dgm:t>
        <a:bodyPr/>
        <a:lstStyle/>
        <a:p>
          <a:endParaRPr lang="en-US"/>
        </a:p>
      </dgm:t>
    </dgm:pt>
    <dgm:pt modelId="{6ACC5D5A-2214-4CC7-93F8-5E01A5187ADC}">
      <dgm:prSet phldrT="[Text]"/>
      <dgm:spPr/>
      <dgm:t>
        <a:bodyPr/>
        <a:lstStyle/>
        <a:p>
          <a:r>
            <a:rPr lang="en-US" dirty="0" smtClean="0"/>
            <a:t>Existing regulations</a:t>
          </a:r>
          <a:endParaRPr lang="en-US" dirty="0"/>
        </a:p>
      </dgm:t>
    </dgm:pt>
    <dgm:pt modelId="{A2058E66-4F42-4D26-90E9-66C2D75488C8}" type="parTrans" cxnId="{A26965F5-59C2-4B13-95A3-DAF46E19EB54}">
      <dgm:prSet/>
      <dgm:spPr/>
      <dgm:t>
        <a:bodyPr/>
        <a:lstStyle/>
        <a:p>
          <a:endParaRPr lang="en-US"/>
        </a:p>
      </dgm:t>
    </dgm:pt>
    <dgm:pt modelId="{81937199-3376-4E8A-A6A4-A0EE5258C152}" type="sibTrans" cxnId="{A26965F5-59C2-4B13-95A3-DAF46E19EB54}">
      <dgm:prSet/>
      <dgm:spPr/>
      <dgm:t>
        <a:bodyPr/>
        <a:lstStyle/>
        <a:p>
          <a:endParaRPr lang="en-US"/>
        </a:p>
      </dgm:t>
    </dgm:pt>
    <dgm:pt modelId="{DF246108-2369-4DAD-A9FE-B4B3F018B87D}">
      <dgm:prSet phldrT="[Text]"/>
      <dgm:spPr/>
      <dgm:t>
        <a:bodyPr/>
        <a:lstStyle/>
        <a:p>
          <a:r>
            <a:rPr lang="en-US" dirty="0" smtClean="0"/>
            <a:t>HAI control</a:t>
          </a:r>
          <a:endParaRPr lang="en-US" dirty="0"/>
        </a:p>
      </dgm:t>
    </dgm:pt>
    <dgm:pt modelId="{BDDC116A-620E-4391-ACF6-27A594E3E161}" type="parTrans" cxnId="{AC739EDE-678E-46A5-8671-37BB5AD17006}">
      <dgm:prSet/>
      <dgm:spPr/>
      <dgm:t>
        <a:bodyPr/>
        <a:lstStyle/>
        <a:p>
          <a:endParaRPr lang="en-US"/>
        </a:p>
      </dgm:t>
    </dgm:pt>
    <dgm:pt modelId="{34DAF213-5A1C-41CC-A129-096249581570}" type="sibTrans" cxnId="{AC739EDE-678E-46A5-8671-37BB5AD17006}">
      <dgm:prSet/>
      <dgm:spPr/>
      <dgm:t>
        <a:bodyPr/>
        <a:lstStyle/>
        <a:p>
          <a:endParaRPr lang="en-US"/>
        </a:p>
      </dgm:t>
    </dgm:pt>
    <dgm:pt modelId="{4FDA9BA7-C0F0-4183-8D5E-8E216A402D17}">
      <dgm:prSet phldrT="[Text]"/>
      <dgm:spPr/>
      <dgm:t>
        <a:bodyPr/>
        <a:lstStyle/>
        <a:p>
          <a:r>
            <a:rPr lang="en-US" dirty="0" smtClean="0"/>
            <a:t>Education </a:t>
          </a:r>
          <a:endParaRPr lang="en-US" dirty="0"/>
        </a:p>
      </dgm:t>
    </dgm:pt>
    <dgm:pt modelId="{2869E712-1077-423A-B03B-BDDBF89572D2}" type="parTrans" cxnId="{53D94D5D-10EA-4518-831B-DE107768DC88}">
      <dgm:prSet/>
      <dgm:spPr/>
      <dgm:t>
        <a:bodyPr/>
        <a:lstStyle/>
        <a:p>
          <a:endParaRPr lang="en-US"/>
        </a:p>
      </dgm:t>
    </dgm:pt>
    <dgm:pt modelId="{3C1C95B6-CF7D-4175-B651-6C536D9D44EC}" type="sibTrans" cxnId="{53D94D5D-10EA-4518-831B-DE107768DC88}">
      <dgm:prSet/>
      <dgm:spPr/>
      <dgm:t>
        <a:bodyPr/>
        <a:lstStyle/>
        <a:p>
          <a:endParaRPr lang="en-US"/>
        </a:p>
      </dgm:t>
    </dgm:pt>
    <dgm:pt modelId="{14F2CE8A-DC97-4229-A039-3052FE019DBC}">
      <dgm:prSet phldrT="[Text]"/>
      <dgm:spPr/>
      <dgm:t>
        <a:bodyPr/>
        <a:lstStyle/>
        <a:p>
          <a:r>
            <a:rPr lang="en-US" dirty="0" smtClean="0"/>
            <a:t>NHSN</a:t>
          </a:r>
          <a:endParaRPr lang="en-US" dirty="0"/>
        </a:p>
      </dgm:t>
    </dgm:pt>
    <dgm:pt modelId="{ACC154BC-E379-4F18-9B86-19516AFFF39C}" type="parTrans" cxnId="{98D897BB-68DE-4570-863F-E66EA738A346}">
      <dgm:prSet/>
      <dgm:spPr/>
      <dgm:t>
        <a:bodyPr/>
        <a:lstStyle/>
        <a:p>
          <a:endParaRPr lang="en-US"/>
        </a:p>
      </dgm:t>
    </dgm:pt>
    <dgm:pt modelId="{5C16D08A-581E-4650-BCC5-920ED2EBAC28}" type="sibTrans" cxnId="{98D897BB-68DE-4570-863F-E66EA738A346}">
      <dgm:prSet/>
      <dgm:spPr/>
      <dgm:t>
        <a:bodyPr/>
        <a:lstStyle/>
        <a:p>
          <a:endParaRPr lang="en-US"/>
        </a:p>
      </dgm:t>
    </dgm:pt>
    <dgm:pt modelId="{F4EF5D80-A7D0-4F6C-BCFA-076F7DCF21C0}" type="pres">
      <dgm:prSet presAssocID="{0C04D638-2F48-43ED-9ECD-F6DB0E6F27B3}" presName="Name0" presStyleCnt="0">
        <dgm:presLayoutVars>
          <dgm:chMax val="7"/>
          <dgm:dir/>
          <dgm:animLvl val="lvl"/>
          <dgm:resizeHandles val="exact"/>
        </dgm:presLayoutVars>
      </dgm:prSet>
      <dgm:spPr/>
      <dgm:t>
        <a:bodyPr/>
        <a:lstStyle/>
        <a:p>
          <a:endParaRPr lang="en-US"/>
        </a:p>
      </dgm:t>
    </dgm:pt>
    <dgm:pt modelId="{112BCAF8-443B-4286-9CA0-F8ED44F9637E}" type="pres">
      <dgm:prSet presAssocID="{4D120D16-5FFB-4DA7-A487-8F6E5EA2E86D}" presName="circle1" presStyleLbl="node1" presStyleIdx="0" presStyleCnt="3" custLinFactNeighborX="-426" custLinFactNeighborY="1083"/>
      <dgm:spPr/>
      <dgm:t>
        <a:bodyPr/>
        <a:lstStyle/>
        <a:p>
          <a:endParaRPr lang="en-US"/>
        </a:p>
      </dgm:t>
    </dgm:pt>
    <dgm:pt modelId="{57C32269-E814-47A5-AB69-1322DC464FB3}" type="pres">
      <dgm:prSet presAssocID="{4D120D16-5FFB-4DA7-A487-8F6E5EA2E86D}" presName="space" presStyleCnt="0"/>
      <dgm:spPr/>
    </dgm:pt>
    <dgm:pt modelId="{5C066940-C86E-4B03-A957-AFDA69F9CFB6}" type="pres">
      <dgm:prSet presAssocID="{4D120D16-5FFB-4DA7-A487-8F6E5EA2E86D}" presName="rect1" presStyleLbl="alignAcc1" presStyleIdx="0" presStyleCnt="3" custLinFactNeighborX="-213"/>
      <dgm:spPr/>
      <dgm:t>
        <a:bodyPr/>
        <a:lstStyle/>
        <a:p>
          <a:endParaRPr lang="en-US"/>
        </a:p>
      </dgm:t>
    </dgm:pt>
    <dgm:pt modelId="{352B6E4F-7597-460B-90DC-C60C7FAE25FE}" type="pres">
      <dgm:prSet presAssocID="{2721024A-E714-447D-96BC-87749F10CBE1}" presName="vertSpace2" presStyleLbl="node1" presStyleIdx="0" presStyleCnt="3"/>
      <dgm:spPr/>
    </dgm:pt>
    <dgm:pt modelId="{A8B4F576-6108-4569-9EBC-45C73C20621B}" type="pres">
      <dgm:prSet presAssocID="{2721024A-E714-447D-96BC-87749F10CBE1}" presName="circle2" presStyleLbl="node1" presStyleIdx="1" presStyleCnt="3" custLinFactNeighborX="3019" custLinFactNeighborY="2996"/>
      <dgm:spPr/>
    </dgm:pt>
    <dgm:pt modelId="{935FB246-0655-4985-AB76-D1D403E8D9A4}" type="pres">
      <dgm:prSet presAssocID="{2721024A-E714-447D-96BC-87749F10CBE1}" presName="rect2" presStyleLbl="alignAcc1" presStyleIdx="1" presStyleCnt="3" custLinFactNeighborX="-765" custLinFactNeighborY="-591"/>
      <dgm:spPr/>
      <dgm:t>
        <a:bodyPr/>
        <a:lstStyle/>
        <a:p>
          <a:endParaRPr lang="en-US"/>
        </a:p>
      </dgm:t>
    </dgm:pt>
    <dgm:pt modelId="{C63DFBBE-A59A-424A-81E9-A3B4EBF11F28}" type="pres">
      <dgm:prSet presAssocID="{1C7FCF6B-BD92-49E9-8A3A-21A4856D0154}" presName="vertSpace3" presStyleLbl="node1" presStyleIdx="1" presStyleCnt="3"/>
      <dgm:spPr/>
    </dgm:pt>
    <dgm:pt modelId="{8531DAC7-707A-4F7F-AA2A-8F64CAA19824}" type="pres">
      <dgm:prSet presAssocID="{1C7FCF6B-BD92-49E9-8A3A-21A4856D0154}" presName="circle3" presStyleLbl="node1" presStyleIdx="2" presStyleCnt="3"/>
      <dgm:spPr/>
    </dgm:pt>
    <dgm:pt modelId="{F5DE9A28-6678-4937-AA19-897FE94FC140}" type="pres">
      <dgm:prSet presAssocID="{1C7FCF6B-BD92-49E9-8A3A-21A4856D0154}" presName="rect3" presStyleLbl="alignAcc1" presStyleIdx="2" presStyleCnt="3"/>
      <dgm:spPr/>
      <dgm:t>
        <a:bodyPr/>
        <a:lstStyle/>
        <a:p>
          <a:endParaRPr lang="en-US"/>
        </a:p>
      </dgm:t>
    </dgm:pt>
    <dgm:pt modelId="{072F89E5-1143-440B-866B-AA89C6D1DE01}" type="pres">
      <dgm:prSet presAssocID="{4D120D16-5FFB-4DA7-A487-8F6E5EA2E86D}" presName="rect1ParTx" presStyleLbl="alignAcc1" presStyleIdx="2" presStyleCnt="3">
        <dgm:presLayoutVars>
          <dgm:chMax val="1"/>
          <dgm:bulletEnabled val="1"/>
        </dgm:presLayoutVars>
      </dgm:prSet>
      <dgm:spPr/>
      <dgm:t>
        <a:bodyPr/>
        <a:lstStyle/>
        <a:p>
          <a:endParaRPr lang="en-US"/>
        </a:p>
      </dgm:t>
    </dgm:pt>
    <dgm:pt modelId="{8527EFA1-C5BA-449C-A3D0-9E84FBA41737}" type="pres">
      <dgm:prSet presAssocID="{4D120D16-5FFB-4DA7-A487-8F6E5EA2E86D}" presName="rect1ChTx" presStyleLbl="alignAcc1" presStyleIdx="2" presStyleCnt="3">
        <dgm:presLayoutVars>
          <dgm:bulletEnabled val="1"/>
        </dgm:presLayoutVars>
      </dgm:prSet>
      <dgm:spPr/>
      <dgm:t>
        <a:bodyPr/>
        <a:lstStyle/>
        <a:p>
          <a:endParaRPr lang="en-US"/>
        </a:p>
      </dgm:t>
    </dgm:pt>
    <dgm:pt modelId="{787E4351-6DBB-4908-91EE-92BAF08D8407}" type="pres">
      <dgm:prSet presAssocID="{2721024A-E714-447D-96BC-87749F10CBE1}" presName="rect2ParTx" presStyleLbl="alignAcc1" presStyleIdx="2" presStyleCnt="3">
        <dgm:presLayoutVars>
          <dgm:chMax val="1"/>
          <dgm:bulletEnabled val="1"/>
        </dgm:presLayoutVars>
      </dgm:prSet>
      <dgm:spPr/>
      <dgm:t>
        <a:bodyPr/>
        <a:lstStyle/>
        <a:p>
          <a:endParaRPr lang="en-US"/>
        </a:p>
      </dgm:t>
    </dgm:pt>
    <dgm:pt modelId="{242F911F-F0AF-48FD-B6BE-F00A460A2E99}" type="pres">
      <dgm:prSet presAssocID="{2721024A-E714-447D-96BC-87749F10CBE1}" presName="rect2ChTx" presStyleLbl="alignAcc1" presStyleIdx="2" presStyleCnt="3">
        <dgm:presLayoutVars>
          <dgm:bulletEnabled val="1"/>
        </dgm:presLayoutVars>
      </dgm:prSet>
      <dgm:spPr/>
      <dgm:t>
        <a:bodyPr/>
        <a:lstStyle/>
        <a:p>
          <a:endParaRPr lang="en-US"/>
        </a:p>
      </dgm:t>
    </dgm:pt>
    <dgm:pt modelId="{DA26CBAC-23D2-48C1-A6D5-523062ADC950}" type="pres">
      <dgm:prSet presAssocID="{1C7FCF6B-BD92-49E9-8A3A-21A4856D0154}" presName="rect3ParTx" presStyleLbl="alignAcc1" presStyleIdx="2" presStyleCnt="3">
        <dgm:presLayoutVars>
          <dgm:chMax val="1"/>
          <dgm:bulletEnabled val="1"/>
        </dgm:presLayoutVars>
      </dgm:prSet>
      <dgm:spPr/>
      <dgm:t>
        <a:bodyPr/>
        <a:lstStyle/>
        <a:p>
          <a:endParaRPr lang="en-US"/>
        </a:p>
      </dgm:t>
    </dgm:pt>
    <dgm:pt modelId="{7B0D649F-5E23-40B1-AF91-C5BF5F5FC9F3}" type="pres">
      <dgm:prSet presAssocID="{1C7FCF6B-BD92-49E9-8A3A-21A4856D0154}" presName="rect3ChTx" presStyleLbl="alignAcc1" presStyleIdx="2" presStyleCnt="3">
        <dgm:presLayoutVars>
          <dgm:bulletEnabled val="1"/>
        </dgm:presLayoutVars>
      </dgm:prSet>
      <dgm:spPr/>
      <dgm:t>
        <a:bodyPr/>
        <a:lstStyle/>
        <a:p>
          <a:endParaRPr lang="en-US"/>
        </a:p>
      </dgm:t>
    </dgm:pt>
  </dgm:ptLst>
  <dgm:cxnLst>
    <dgm:cxn modelId="{9E7CF48A-3F18-41D9-8A80-F75296723A40}" srcId="{4D120D16-5FFB-4DA7-A487-8F6E5EA2E86D}" destId="{1ECE5DAC-DC48-4EC9-A4BD-1D50369634B1}" srcOrd="0" destOrd="0" parTransId="{99A43732-AC10-4DB8-8EA9-A10CA8E34999}" sibTransId="{9DE9909B-4178-4ED1-A591-0BE98750A65F}"/>
    <dgm:cxn modelId="{DC93B59F-EDE5-45D8-ABA0-F8084F2A5FC5}" type="presOf" srcId="{1C7FCF6B-BD92-49E9-8A3A-21A4856D0154}" destId="{F5DE9A28-6678-4937-AA19-897FE94FC140}" srcOrd="0" destOrd="0" presId="urn:microsoft.com/office/officeart/2005/8/layout/target3"/>
    <dgm:cxn modelId="{35E8A889-0B2B-484B-8C37-2B78503591FB}" type="presOf" srcId="{0C04D638-2F48-43ED-9ECD-F6DB0E6F27B3}" destId="{F4EF5D80-A7D0-4F6C-BCFA-076F7DCF21C0}" srcOrd="0" destOrd="0" presId="urn:microsoft.com/office/officeart/2005/8/layout/target3"/>
    <dgm:cxn modelId="{98D897BB-68DE-4570-863F-E66EA738A346}" srcId="{2721024A-E714-447D-96BC-87749F10CBE1}" destId="{14F2CE8A-DC97-4229-A039-3052FE019DBC}" srcOrd="2" destOrd="0" parTransId="{ACC154BC-E379-4F18-9B86-19516AFFF39C}" sibTransId="{5C16D08A-581E-4650-BCC5-920ED2EBAC28}"/>
    <dgm:cxn modelId="{02600956-1E36-47E9-BB9B-4B787349EAF3}" type="presOf" srcId="{2721024A-E714-447D-96BC-87749F10CBE1}" destId="{787E4351-6DBB-4908-91EE-92BAF08D8407}" srcOrd="1" destOrd="0" presId="urn:microsoft.com/office/officeart/2005/8/layout/target3"/>
    <dgm:cxn modelId="{1F4E10EA-9EBF-44FD-8631-49DBE6126982}" srcId="{0C04D638-2F48-43ED-9ECD-F6DB0E6F27B3}" destId="{2721024A-E714-447D-96BC-87749F10CBE1}" srcOrd="1" destOrd="0" parTransId="{243F8AC8-F1FB-4A9C-88F5-EADD5D7F674D}" sibTransId="{997399A4-93DB-4628-92FA-1D063454D233}"/>
    <dgm:cxn modelId="{A3D21AE0-6D90-4BE5-BD47-4D65036A652A}" type="presOf" srcId="{2721024A-E714-447D-96BC-87749F10CBE1}" destId="{935FB246-0655-4985-AB76-D1D403E8D9A4}" srcOrd="0" destOrd="0" presId="urn:microsoft.com/office/officeart/2005/8/layout/target3"/>
    <dgm:cxn modelId="{32B84B52-F9BC-4918-9DC3-156F001C4FE6}" type="presOf" srcId="{DF246108-2369-4DAD-A9FE-B4B3F018B87D}" destId="{7B0D649F-5E23-40B1-AF91-C5BF5F5FC9F3}" srcOrd="0" destOrd="1" presId="urn:microsoft.com/office/officeart/2005/8/layout/target3"/>
    <dgm:cxn modelId="{CB6C1D90-EBB5-49B8-92D3-D7491A18EF8A}" type="presOf" srcId="{4D120D16-5FFB-4DA7-A487-8F6E5EA2E86D}" destId="{072F89E5-1143-440B-866B-AA89C6D1DE01}" srcOrd="1" destOrd="0" presId="urn:microsoft.com/office/officeart/2005/8/layout/target3"/>
    <dgm:cxn modelId="{D17DDA1E-E63E-45D2-B451-A357BD288BF0}" srcId="{1C7FCF6B-BD92-49E9-8A3A-21A4856D0154}" destId="{3A35EC95-556A-4C5D-90D7-8803E5DA09B6}" srcOrd="0" destOrd="0" parTransId="{0DCF2FC5-2146-48EB-9667-8D2A3AA7FB03}" sibTransId="{71BF6797-FE4A-419E-9A86-6D4E8E6490CE}"/>
    <dgm:cxn modelId="{53D94D5D-10EA-4518-831B-DE107768DC88}" srcId="{1C7FCF6B-BD92-49E9-8A3A-21A4856D0154}" destId="{4FDA9BA7-C0F0-4183-8D5E-8E216A402D17}" srcOrd="2" destOrd="0" parTransId="{2869E712-1077-423A-B03B-BDDBF89572D2}" sibTransId="{3C1C95B6-CF7D-4175-B651-6C536D9D44EC}"/>
    <dgm:cxn modelId="{FDC78201-D9EF-49FE-AABE-F3DA42E706A6}" type="presOf" srcId="{1ECE5DAC-DC48-4EC9-A4BD-1D50369634B1}" destId="{8527EFA1-C5BA-449C-A3D0-9E84FBA41737}" srcOrd="0" destOrd="0" presId="urn:microsoft.com/office/officeart/2005/8/layout/target3"/>
    <dgm:cxn modelId="{9C3D5AD6-788B-4472-953A-7E3E9B76A47A}" type="presOf" srcId="{14F2CE8A-DC97-4229-A039-3052FE019DBC}" destId="{242F911F-F0AF-48FD-B6BE-F00A460A2E99}" srcOrd="0" destOrd="2" presId="urn:microsoft.com/office/officeart/2005/8/layout/target3"/>
    <dgm:cxn modelId="{AC739EDE-678E-46A5-8671-37BB5AD17006}" srcId="{1C7FCF6B-BD92-49E9-8A3A-21A4856D0154}" destId="{DF246108-2369-4DAD-A9FE-B4B3F018B87D}" srcOrd="1" destOrd="0" parTransId="{BDDC116A-620E-4391-ACF6-27A594E3E161}" sibTransId="{34DAF213-5A1C-41CC-A129-096249581570}"/>
    <dgm:cxn modelId="{030E25C2-652E-43E1-A01E-A660368B896B}" type="presOf" srcId="{3A35EC95-556A-4C5D-90D7-8803E5DA09B6}" destId="{7B0D649F-5E23-40B1-AF91-C5BF5F5FC9F3}" srcOrd="0" destOrd="0" presId="urn:microsoft.com/office/officeart/2005/8/layout/target3"/>
    <dgm:cxn modelId="{1EA0C28D-ACE7-433B-BFCD-137FB750C952}" srcId="{0C04D638-2F48-43ED-9ECD-F6DB0E6F27B3}" destId="{1C7FCF6B-BD92-49E9-8A3A-21A4856D0154}" srcOrd="2" destOrd="0" parTransId="{050A4A39-A730-4D68-9DFD-2025FA9BBA5F}" sibTransId="{0E1B4F4C-CC22-41BB-BFA3-3563260B06D0}"/>
    <dgm:cxn modelId="{B68DAF6A-8D39-4B48-8817-0321E28772DC}" srcId="{2721024A-E714-447D-96BC-87749F10CBE1}" destId="{B1BC2BD0-C7A9-4F43-9B4E-47E0B31343AF}" srcOrd="1" destOrd="0" parTransId="{6ECDEFF8-6B94-4192-9D10-854BE05C81A6}" sibTransId="{1CC3B243-6F14-4299-8A08-6A9DE75078A8}"/>
    <dgm:cxn modelId="{0CF99EAC-4990-4D8A-BAA5-F4AB891EE21C}" type="presOf" srcId="{B1BC2BD0-C7A9-4F43-9B4E-47E0B31343AF}" destId="{242F911F-F0AF-48FD-B6BE-F00A460A2E99}" srcOrd="0" destOrd="1" presId="urn:microsoft.com/office/officeart/2005/8/layout/target3"/>
    <dgm:cxn modelId="{A26965F5-59C2-4B13-95A3-DAF46E19EB54}" srcId="{4D120D16-5FFB-4DA7-A487-8F6E5EA2E86D}" destId="{6ACC5D5A-2214-4CC7-93F8-5E01A5187ADC}" srcOrd="1" destOrd="0" parTransId="{A2058E66-4F42-4D26-90E9-66C2D75488C8}" sibTransId="{81937199-3376-4E8A-A6A4-A0EE5258C152}"/>
    <dgm:cxn modelId="{5C8F7B5D-D75D-4985-AADE-11342CA34701}" srcId="{2721024A-E714-447D-96BC-87749F10CBE1}" destId="{D770C8EE-78A5-4DED-B589-75C1480A35DA}" srcOrd="0" destOrd="0" parTransId="{7779CEDB-5510-46B9-86ED-6B6B6D9D6D49}" sibTransId="{9D3F18BA-357B-4672-85E8-80197FA86C37}"/>
    <dgm:cxn modelId="{05216891-0D41-45D7-BBA2-FCF3E4A97EE6}" srcId="{0C04D638-2F48-43ED-9ECD-F6DB0E6F27B3}" destId="{4D120D16-5FFB-4DA7-A487-8F6E5EA2E86D}" srcOrd="0" destOrd="0" parTransId="{8F50A9BC-2C5A-422F-BC0D-CE8ED0C9D2C1}" sibTransId="{F715693B-CFC6-4EF1-8E1A-6DB1AC4B8167}"/>
    <dgm:cxn modelId="{D78C3B14-1D91-4371-AFEF-3EAF84D74900}" type="presOf" srcId="{1C7FCF6B-BD92-49E9-8A3A-21A4856D0154}" destId="{DA26CBAC-23D2-48C1-A6D5-523062ADC950}" srcOrd="1" destOrd="0" presId="urn:microsoft.com/office/officeart/2005/8/layout/target3"/>
    <dgm:cxn modelId="{2B5C6FBD-1517-41A0-AE18-50E1086E95E9}" type="presOf" srcId="{D770C8EE-78A5-4DED-B589-75C1480A35DA}" destId="{242F911F-F0AF-48FD-B6BE-F00A460A2E99}" srcOrd="0" destOrd="0" presId="urn:microsoft.com/office/officeart/2005/8/layout/target3"/>
    <dgm:cxn modelId="{E63C4230-771E-4FD6-8A82-7DEBD0820DB0}" type="presOf" srcId="{6ACC5D5A-2214-4CC7-93F8-5E01A5187ADC}" destId="{8527EFA1-C5BA-449C-A3D0-9E84FBA41737}" srcOrd="0" destOrd="1" presId="urn:microsoft.com/office/officeart/2005/8/layout/target3"/>
    <dgm:cxn modelId="{1C84ADD4-E9F5-4C87-8F69-FBD7BC923CE2}" type="presOf" srcId="{4D120D16-5FFB-4DA7-A487-8F6E5EA2E86D}" destId="{5C066940-C86E-4B03-A957-AFDA69F9CFB6}" srcOrd="0" destOrd="0" presId="urn:microsoft.com/office/officeart/2005/8/layout/target3"/>
    <dgm:cxn modelId="{7F230111-F4AD-4DF1-89FB-84DB51C305F7}" type="presOf" srcId="{4FDA9BA7-C0F0-4183-8D5E-8E216A402D17}" destId="{7B0D649F-5E23-40B1-AF91-C5BF5F5FC9F3}" srcOrd="0" destOrd="2" presId="urn:microsoft.com/office/officeart/2005/8/layout/target3"/>
    <dgm:cxn modelId="{9F2781F9-3E9F-4939-9A86-AA9F05B898F7}" type="presParOf" srcId="{F4EF5D80-A7D0-4F6C-BCFA-076F7DCF21C0}" destId="{112BCAF8-443B-4286-9CA0-F8ED44F9637E}" srcOrd="0" destOrd="0" presId="urn:microsoft.com/office/officeart/2005/8/layout/target3"/>
    <dgm:cxn modelId="{EA2A9FE9-6D87-47D6-B5FD-593488C7EA5E}" type="presParOf" srcId="{F4EF5D80-A7D0-4F6C-BCFA-076F7DCF21C0}" destId="{57C32269-E814-47A5-AB69-1322DC464FB3}" srcOrd="1" destOrd="0" presId="urn:microsoft.com/office/officeart/2005/8/layout/target3"/>
    <dgm:cxn modelId="{002BC5DF-B48D-4CCB-8548-5DA9179F9604}" type="presParOf" srcId="{F4EF5D80-A7D0-4F6C-BCFA-076F7DCF21C0}" destId="{5C066940-C86E-4B03-A957-AFDA69F9CFB6}" srcOrd="2" destOrd="0" presId="urn:microsoft.com/office/officeart/2005/8/layout/target3"/>
    <dgm:cxn modelId="{A0A50389-21FA-4D52-ABE9-729615703023}" type="presParOf" srcId="{F4EF5D80-A7D0-4F6C-BCFA-076F7DCF21C0}" destId="{352B6E4F-7597-460B-90DC-C60C7FAE25FE}" srcOrd="3" destOrd="0" presId="urn:microsoft.com/office/officeart/2005/8/layout/target3"/>
    <dgm:cxn modelId="{16D9286A-80DD-4705-86A7-F3B30B84B14E}" type="presParOf" srcId="{F4EF5D80-A7D0-4F6C-BCFA-076F7DCF21C0}" destId="{A8B4F576-6108-4569-9EBC-45C73C20621B}" srcOrd="4" destOrd="0" presId="urn:microsoft.com/office/officeart/2005/8/layout/target3"/>
    <dgm:cxn modelId="{C677EA76-F676-41D8-A775-46139AC5B0EF}" type="presParOf" srcId="{F4EF5D80-A7D0-4F6C-BCFA-076F7DCF21C0}" destId="{935FB246-0655-4985-AB76-D1D403E8D9A4}" srcOrd="5" destOrd="0" presId="urn:microsoft.com/office/officeart/2005/8/layout/target3"/>
    <dgm:cxn modelId="{BE7CCD16-F7CA-4D0C-926D-078EA34276FD}" type="presParOf" srcId="{F4EF5D80-A7D0-4F6C-BCFA-076F7DCF21C0}" destId="{C63DFBBE-A59A-424A-81E9-A3B4EBF11F28}" srcOrd="6" destOrd="0" presId="urn:microsoft.com/office/officeart/2005/8/layout/target3"/>
    <dgm:cxn modelId="{C22BDE0A-16A1-4E8F-B31A-E925AB8DF72B}" type="presParOf" srcId="{F4EF5D80-A7D0-4F6C-BCFA-076F7DCF21C0}" destId="{8531DAC7-707A-4F7F-AA2A-8F64CAA19824}" srcOrd="7" destOrd="0" presId="urn:microsoft.com/office/officeart/2005/8/layout/target3"/>
    <dgm:cxn modelId="{82D81E11-B434-4F63-8F1E-C71FE8E424A5}" type="presParOf" srcId="{F4EF5D80-A7D0-4F6C-BCFA-076F7DCF21C0}" destId="{F5DE9A28-6678-4937-AA19-897FE94FC140}" srcOrd="8" destOrd="0" presId="urn:microsoft.com/office/officeart/2005/8/layout/target3"/>
    <dgm:cxn modelId="{690CE4F8-E7B4-4AE1-AD3B-299D7CBA0682}" type="presParOf" srcId="{F4EF5D80-A7D0-4F6C-BCFA-076F7DCF21C0}" destId="{072F89E5-1143-440B-866B-AA89C6D1DE01}" srcOrd="9" destOrd="0" presId="urn:microsoft.com/office/officeart/2005/8/layout/target3"/>
    <dgm:cxn modelId="{EA6122CE-888B-4F68-9C0D-095D2EF9F892}" type="presParOf" srcId="{F4EF5D80-A7D0-4F6C-BCFA-076F7DCF21C0}" destId="{8527EFA1-C5BA-449C-A3D0-9E84FBA41737}" srcOrd="10" destOrd="0" presId="urn:microsoft.com/office/officeart/2005/8/layout/target3"/>
    <dgm:cxn modelId="{F4C16F35-3292-40BB-A9AF-050F544EC983}" type="presParOf" srcId="{F4EF5D80-A7D0-4F6C-BCFA-076F7DCF21C0}" destId="{787E4351-6DBB-4908-91EE-92BAF08D8407}" srcOrd="11" destOrd="0" presId="urn:microsoft.com/office/officeart/2005/8/layout/target3"/>
    <dgm:cxn modelId="{08CC179B-0BC1-49C5-9A9D-4EFFE6DBE7D8}" type="presParOf" srcId="{F4EF5D80-A7D0-4F6C-BCFA-076F7DCF21C0}" destId="{242F911F-F0AF-48FD-B6BE-F00A460A2E99}" srcOrd="12" destOrd="0" presId="urn:microsoft.com/office/officeart/2005/8/layout/target3"/>
    <dgm:cxn modelId="{C1E53D2C-B0E5-4F38-BF04-06CBFCD99A45}" type="presParOf" srcId="{F4EF5D80-A7D0-4F6C-BCFA-076F7DCF21C0}" destId="{DA26CBAC-23D2-48C1-A6D5-523062ADC950}" srcOrd="13" destOrd="0" presId="urn:microsoft.com/office/officeart/2005/8/layout/target3"/>
    <dgm:cxn modelId="{17F19448-ED22-4689-8649-7174C3336CEC}" type="presParOf" srcId="{F4EF5D80-A7D0-4F6C-BCFA-076F7DCF21C0}" destId="{7B0D649F-5E23-40B1-AF91-C5BF5F5FC9F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88DE3-3E97-4081-B98D-82EF2BB3D06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BDF83F6-3F1B-45C4-942B-E281FE1AE6CB}">
      <dgm:prSet phldrT="[Text]"/>
      <dgm:spPr/>
      <dgm:t>
        <a:bodyPr/>
        <a:lstStyle/>
        <a:p>
          <a:r>
            <a:rPr lang="en-US" dirty="0" smtClean="0"/>
            <a:t>Consult</a:t>
          </a:r>
          <a:endParaRPr lang="en-US" dirty="0"/>
        </a:p>
      </dgm:t>
    </dgm:pt>
    <dgm:pt modelId="{E849F12D-9FFD-4A3B-8BF1-746414DC24AB}" type="parTrans" cxnId="{6BB07A3F-3962-49C7-948E-93252E630661}">
      <dgm:prSet/>
      <dgm:spPr/>
      <dgm:t>
        <a:bodyPr/>
        <a:lstStyle/>
        <a:p>
          <a:endParaRPr lang="en-US"/>
        </a:p>
      </dgm:t>
    </dgm:pt>
    <dgm:pt modelId="{2F1B55E9-D248-463E-9C7C-841831C96166}" type="sibTrans" cxnId="{6BB07A3F-3962-49C7-948E-93252E630661}">
      <dgm:prSet/>
      <dgm:spPr/>
      <dgm:t>
        <a:bodyPr/>
        <a:lstStyle/>
        <a:p>
          <a:endParaRPr lang="en-US"/>
        </a:p>
      </dgm:t>
    </dgm:pt>
    <dgm:pt modelId="{DD9D48E0-39CB-417D-B936-A49EB5ABCD00}">
      <dgm:prSet phldrT="[Text]"/>
      <dgm:spPr/>
      <dgm:t>
        <a:bodyPr/>
        <a:lstStyle/>
        <a:p>
          <a:r>
            <a:rPr lang="en-US" dirty="0" smtClean="0"/>
            <a:t>Confirm </a:t>
          </a:r>
          <a:endParaRPr lang="en-US" dirty="0"/>
        </a:p>
      </dgm:t>
    </dgm:pt>
    <dgm:pt modelId="{4599A37A-A7C0-4EC1-9FD6-D1F34B055D43}" type="parTrans" cxnId="{9D9EB8A2-AEFC-4286-AA05-CE588294FE22}">
      <dgm:prSet/>
      <dgm:spPr/>
      <dgm:t>
        <a:bodyPr/>
        <a:lstStyle/>
        <a:p>
          <a:endParaRPr lang="en-US"/>
        </a:p>
      </dgm:t>
    </dgm:pt>
    <dgm:pt modelId="{48F29C35-BC81-4744-9D50-B87A12561747}" type="sibTrans" cxnId="{9D9EB8A2-AEFC-4286-AA05-CE588294FE22}">
      <dgm:prSet/>
      <dgm:spPr/>
      <dgm:t>
        <a:bodyPr/>
        <a:lstStyle/>
        <a:p>
          <a:endParaRPr lang="en-US"/>
        </a:p>
      </dgm:t>
    </dgm:pt>
    <dgm:pt modelId="{E79E1BE3-23FB-4805-979E-75B8F8415E75}">
      <dgm:prSet phldrT="[Text]"/>
      <dgm:spPr/>
      <dgm:t>
        <a:bodyPr/>
        <a:lstStyle/>
        <a:p>
          <a:r>
            <a:rPr lang="en-US" dirty="0" smtClean="0"/>
            <a:t>Contain </a:t>
          </a:r>
          <a:endParaRPr lang="en-US" dirty="0"/>
        </a:p>
      </dgm:t>
    </dgm:pt>
    <dgm:pt modelId="{5B021FE5-7C55-4876-A68D-67CBD3B0C391}" type="parTrans" cxnId="{F3E058C5-4917-4732-B8A6-55905DE907C7}">
      <dgm:prSet/>
      <dgm:spPr/>
      <dgm:t>
        <a:bodyPr/>
        <a:lstStyle/>
        <a:p>
          <a:endParaRPr lang="en-US"/>
        </a:p>
      </dgm:t>
    </dgm:pt>
    <dgm:pt modelId="{B7C805CB-7DB7-4C50-AB53-548AFAE2B1AC}" type="sibTrans" cxnId="{F3E058C5-4917-4732-B8A6-55905DE907C7}">
      <dgm:prSet/>
      <dgm:spPr/>
      <dgm:t>
        <a:bodyPr/>
        <a:lstStyle/>
        <a:p>
          <a:endParaRPr lang="en-US"/>
        </a:p>
      </dgm:t>
    </dgm:pt>
    <dgm:pt modelId="{B85B9409-4268-4228-A047-AF12C576E8AA}" type="pres">
      <dgm:prSet presAssocID="{A7088DE3-3E97-4081-B98D-82EF2BB3D064}" presName="Name0" presStyleCnt="0">
        <dgm:presLayoutVars>
          <dgm:chMax val="7"/>
          <dgm:chPref val="7"/>
          <dgm:dir/>
        </dgm:presLayoutVars>
      </dgm:prSet>
      <dgm:spPr/>
      <dgm:t>
        <a:bodyPr/>
        <a:lstStyle/>
        <a:p>
          <a:endParaRPr lang="en-US"/>
        </a:p>
      </dgm:t>
    </dgm:pt>
    <dgm:pt modelId="{BF3FACC6-B6DA-4965-B3C0-2A2085E2F5B3}" type="pres">
      <dgm:prSet presAssocID="{A7088DE3-3E97-4081-B98D-82EF2BB3D064}" presName="Name1" presStyleCnt="0"/>
      <dgm:spPr/>
    </dgm:pt>
    <dgm:pt modelId="{C2FC812B-21D7-4E37-8A94-5A411439A5A1}" type="pres">
      <dgm:prSet presAssocID="{A7088DE3-3E97-4081-B98D-82EF2BB3D064}" presName="cycle" presStyleCnt="0"/>
      <dgm:spPr/>
    </dgm:pt>
    <dgm:pt modelId="{33E0DC68-511D-4BFB-B5C9-BD44FC492067}" type="pres">
      <dgm:prSet presAssocID="{A7088DE3-3E97-4081-B98D-82EF2BB3D064}" presName="srcNode" presStyleLbl="node1" presStyleIdx="0" presStyleCnt="3"/>
      <dgm:spPr/>
    </dgm:pt>
    <dgm:pt modelId="{9F024C20-566E-48AE-B80F-8D9EEE656750}" type="pres">
      <dgm:prSet presAssocID="{A7088DE3-3E97-4081-B98D-82EF2BB3D064}" presName="conn" presStyleLbl="parChTrans1D2" presStyleIdx="0" presStyleCnt="1"/>
      <dgm:spPr/>
      <dgm:t>
        <a:bodyPr/>
        <a:lstStyle/>
        <a:p>
          <a:endParaRPr lang="en-US"/>
        </a:p>
      </dgm:t>
    </dgm:pt>
    <dgm:pt modelId="{8B286838-A8EA-499F-BB68-2E2818292074}" type="pres">
      <dgm:prSet presAssocID="{A7088DE3-3E97-4081-B98D-82EF2BB3D064}" presName="extraNode" presStyleLbl="node1" presStyleIdx="0" presStyleCnt="3"/>
      <dgm:spPr/>
    </dgm:pt>
    <dgm:pt modelId="{3084E055-EEE2-4536-96E3-6E07D7D1DA2A}" type="pres">
      <dgm:prSet presAssocID="{A7088DE3-3E97-4081-B98D-82EF2BB3D064}" presName="dstNode" presStyleLbl="node1" presStyleIdx="0" presStyleCnt="3"/>
      <dgm:spPr/>
    </dgm:pt>
    <dgm:pt modelId="{FFE086D5-FA57-40C5-9971-CDDE9BE9C9E1}" type="pres">
      <dgm:prSet presAssocID="{0BDF83F6-3F1B-45C4-942B-E281FE1AE6CB}" presName="text_1" presStyleLbl="node1" presStyleIdx="0" presStyleCnt="3">
        <dgm:presLayoutVars>
          <dgm:bulletEnabled val="1"/>
        </dgm:presLayoutVars>
      </dgm:prSet>
      <dgm:spPr/>
      <dgm:t>
        <a:bodyPr/>
        <a:lstStyle/>
        <a:p>
          <a:endParaRPr lang="en-US"/>
        </a:p>
      </dgm:t>
    </dgm:pt>
    <dgm:pt modelId="{6144243D-037C-4653-A10F-6B99C5BD6AB2}" type="pres">
      <dgm:prSet presAssocID="{0BDF83F6-3F1B-45C4-942B-E281FE1AE6CB}" presName="accent_1" presStyleCnt="0"/>
      <dgm:spPr/>
    </dgm:pt>
    <dgm:pt modelId="{5593D56B-4659-4F0D-853F-2E0BB82238B9}" type="pres">
      <dgm:prSet presAssocID="{0BDF83F6-3F1B-45C4-942B-E281FE1AE6CB}" presName="accentRepeatNode" presStyleLbl="solidFgAcc1" presStyleIdx="0" presStyleCnt="3"/>
      <dgm:spPr/>
    </dgm:pt>
    <dgm:pt modelId="{93BF6CF2-8655-418C-AAB9-00DC17DBAF71}" type="pres">
      <dgm:prSet presAssocID="{DD9D48E0-39CB-417D-B936-A49EB5ABCD00}" presName="text_2" presStyleLbl="node1" presStyleIdx="1" presStyleCnt="3">
        <dgm:presLayoutVars>
          <dgm:bulletEnabled val="1"/>
        </dgm:presLayoutVars>
      </dgm:prSet>
      <dgm:spPr/>
      <dgm:t>
        <a:bodyPr/>
        <a:lstStyle/>
        <a:p>
          <a:endParaRPr lang="en-US"/>
        </a:p>
      </dgm:t>
    </dgm:pt>
    <dgm:pt modelId="{26A2DCEC-618C-4D06-93CC-0CDCF26648F0}" type="pres">
      <dgm:prSet presAssocID="{DD9D48E0-39CB-417D-B936-A49EB5ABCD00}" presName="accent_2" presStyleCnt="0"/>
      <dgm:spPr/>
    </dgm:pt>
    <dgm:pt modelId="{B3B32CD4-2B4A-4CBC-A35F-F4E89C233BF7}" type="pres">
      <dgm:prSet presAssocID="{DD9D48E0-39CB-417D-B936-A49EB5ABCD00}" presName="accentRepeatNode" presStyleLbl="solidFgAcc1" presStyleIdx="1" presStyleCnt="3"/>
      <dgm:spPr/>
    </dgm:pt>
    <dgm:pt modelId="{67625BC7-2AE7-4D01-9F95-5A15B2FD3B2D}" type="pres">
      <dgm:prSet presAssocID="{E79E1BE3-23FB-4805-979E-75B8F8415E75}" presName="text_3" presStyleLbl="node1" presStyleIdx="2" presStyleCnt="3">
        <dgm:presLayoutVars>
          <dgm:bulletEnabled val="1"/>
        </dgm:presLayoutVars>
      </dgm:prSet>
      <dgm:spPr/>
      <dgm:t>
        <a:bodyPr/>
        <a:lstStyle/>
        <a:p>
          <a:endParaRPr lang="en-US"/>
        </a:p>
      </dgm:t>
    </dgm:pt>
    <dgm:pt modelId="{AF6A64CC-CB5B-4106-83DE-278E93D2C39D}" type="pres">
      <dgm:prSet presAssocID="{E79E1BE3-23FB-4805-979E-75B8F8415E75}" presName="accent_3" presStyleCnt="0"/>
      <dgm:spPr/>
    </dgm:pt>
    <dgm:pt modelId="{14F5E649-E608-4652-9421-2220FFB789C2}" type="pres">
      <dgm:prSet presAssocID="{E79E1BE3-23FB-4805-979E-75B8F8415E75}" presName="accentRepeatNode" presStyleLbl="solidFgAcc1" presStyleIdx="2" presStyleCnt="3"/>
      <dgm:spPr/>
    </dgm:pt>
  </dgm:ptLst>
  <dgm:cxnLst>
    <dgm:cxn modelId="{F3E058C5-4917-4732-B8A6-55905DE907C7}" srcId="{A7088DE3-3E97-4081-B98D-82EF2BB3D064}" destId="{E79E1BE3-23FB-4805-979E-75B8F8415E75}" srcOrd="2" destOrd="0" parTransId="{5B021FE5-7C55-4876-A68D-67CBD3B0C391}" sibTransId="{B7C805CB-7DB7-4C50-AB53-548AFAE2B1AC}"/>
    <dgm:cxn modelId="{FC131E9E-A1A0-41A0-B257-E588CEBDDBF4}" type="presOf" srcId="{DD9D48E0-39CB-417D-B936-A49EB5ABCD00}" destId="{93BF6CF2-8655-418C-AAB9-00DC17DBAF71}" srcOrd="0" destOrd="0" presId="urn:microsoft.com/office/officeart/2008/layout/VerticalCurvedList"/>
    <dgm:cxn modelId="{A0B1CC82-5993-4D14-A911-65A5D335872D}" type="presOf" srcId="{0BDF83F6-3F1B-45C4-942B-E281FE1AE6CB}" destId="{FFE086D5-FA57-40C5-9971-CDDE9BE9C9E1}" srcOrd="0" destOrd="0" presId="urn:microsoft.com/office/officeart/2008/layout/VerticalCurvedList"/>
    <dgm:cxn modelId="{6BB07A3F-3962-49C7-948E-93252E630661}" srcId="{A7088DE3-3E97-4081-B98D-82EF2BB3D064}" destId="{0BDF83F6-3F1B-45C4-942B-E281FE1AE6CB}" srcOrd="0" destOrd="0" parTransId="{E849F12D-9FFD-4A3B-8BF1-746414DC24AB}" sibTransId="{2F1B55E9-D248-463E-9C7C-841831C96166}"/>
    <dgm:cxn modelId="{20286FFA-C2C5-4F30-B65F-A8425A103253}" type="presOf" srcId="{2F1B55E9-D248-463E-9C7C-841831C96166}" destId="{9F024C20-566E-48AE-B80F-8D9EEE656750}" srcOrd="0" destOrd="0" presId="urn:microsoft.com/office/officeart/2008/layout/VerticalCurvedList"/>
    <dgm:cxn modelId="{9D9EB8A2-AEFC-4286-AA05-CE588294FE22}" srcId="{A7088DE3-3E97-4081-B98D-82EF2BB3D064}" destId="{DD9D48E0-39CB-417D-B936-A49EB5ABCD00}" srcOrd="1" destOrd="0" parTransId="{4599A37A-A7C0-4EC1-9FD6-D1F34B055D43}" sibTransId="{48F29C35-BC81-4744-9D50-B87A12561747}"/>
    <dgm:cxn modelId="{1ABC05B8-A738-4748-ACC6-EB15959D99AE}" type="presOf" srcId="{E79E1BE3-23FB-4805-979E-75B8F8415E75}" destId="{67625BC7-2AE7-4D01-9F95-5A15B2FD3B2D}" srcOrd="0" destOrd="0" presId="urn:microsoft.com/office/officeart/2008/layout/VerticalCurvedList"/>
    <dgm:cxn modelId="{4E5ABAF4-A622-40EA-AD54-CCFD5DFE6D6D}" type="presOf" srcId="{A7088DE3-3E97-4081-B98D-82EF2BB3D064}" destId="{B85B9409-4268-4228-A047-AF12C576E8AA}" srcOrd="0" destOrd="0" presId="urn:microsoft.com/office/officeart/2008/layout/VerticalCurvedList"/>
    <dgm:cxn modelId="{1AF90FC9-E791-436D-8096-BF37D298642A}" type="presParOf" srcId="{B85B9409-4268-4228-A047-AF12C576E8AA}" destId="{BF3FACC6-B6DA-4965-B3C0-2A2085E2F5B3}" srcOrd="0" destOrd="0" presId="urn:microsoft.com/office/officeart/2008/layout/VerticalCurvedList"/>
    <dgm:cxn modelId="{9BF2B0F3-1F2A-44B8-BA9C-1AD2A82E55AF}" type="presParOf" srcId="{BF3FACC6-B6DA-4965-B3C0-2A2085E2F5B3}" destId="{C2FC812B-21D7-4E37-8A94-5A411439A5A1}" srcOrd="0" destOrd="0" presId="urn:microsoft.com/office/officeart/2008/layout/VerticalCurvedList"/>
    <dgm:cxn modelId="{4D9BB3C7-0C9C-455B-8C5F-F44A45996840}" type="presParOf" srcId="{C2FC812B-21D7-4E37-8A94-5A411439A5A1}" destId="{33E0DC68-511D-4BFB-B5C9-BD44FC492067}" srcOrd="0" destOrd="0" presId="urn:microsoft.com/office/officeart/2008/layout/VerticalCurvedList"/>
    <dgm:cxn modelId="{53005953-D5BD-4657-BE22-97852E02D11B}" type="presParOf" srcId="{C2FC812B-21D7-4E37-8A94-5A411439A5A1}" destId="{9F024C20-566E-48AE-B80F-8D9EEE656750}" srcOrd="1" destOrd="0" presId="urn:microsoft.com/office/officeart/2008/layout/VerticalCurvedList"/>
    <dgm:cxn modelId="{FB06F470-63FA-4387-A602-EB9626B9441D}" type="presParOf" srcId="{C2FC812B-21D7-4E37-8A94-5A411439A5A1}" destId="{8B286838-A8EA-499F-BB68-2E2818292074}" srcOrd="2" destOrd="0" presId="urn:microsoft.com/office/officeart/2008/layout/VerticalCurvedList"/>
    <dgm:cxn modelId="{5D8E06B5-14CA-4119-9B36-A34E319270FE}" type="presParOf" srcId="{C2FC812B-21D7-4E37-8A94-5A411439A5A1}" destId="{3084E055-EEE2-4536-96E3-6E07D7D1DA2A}" srcOrd="3" destOrd="0" presId="urn:microsoft.com/office/officeart/2008/layout/VerticalCurvedList"/>
    <dgm:cxn modelId="{46F2F9A2-EB33-4E73-BBED-AAFDD5E38BCF}" type="presParOf" srcId="{BF3FACC6-B6DA-4965-B3C0-2A2085E2F5B3}" destId="{FFE086D5-FA57-40C5-9971-CDDE9BE9C9E1}" srcOrd="1" destOrd="0" presId="urn:microsoft.com/office/officeart/2008/layout/VerticalCurvedList"/>
    <dgm:cxn modelId="{D7BF230D-F1E6-453A-B468-0BC7DF556876}" type="presParOf" srcId="{BF3FACC6-B6DA-4965-B3C0-2A2085E2F5B3}" destId="{6144243D-037C-4653-A10F-6B99C5BD6AB2}" srcOrd="2" destOrd="0" presId="urn:microsoft.com/office/officeart/2008/layout/VerticalCurvedList"/>
    <dgm:cxn modelId="{603127FD-CEE5-4617-AFD2-097B57814134}" type="presParOf" srcId="{6144243D-037C-4653-A10F-6B99C5BD6AB2}" destId="{5593D56B-4659-4F0D-853F-2E0BB82238B9}" srcOrd="0" destOrd="0" presId="urn:microsoft.com/office/officeart/2008/layout/VerticalCurvedList"/>
    <dgm:cxn modelId="{8DA14744-C33C-48A3-9310-4D266AB6670E}" type="presParOf" srcId="{BF3FACC6-B6DA-4965-B3C0-2A2085E2F5B3}" destId="{93BF6CF2-8655-418C-AAB9-00DC17DBAF71}" srcOrd="3" destOrd="0" presId="urn:microsoft.com/office/officeart/2008/layout/VerticalCurvedList"/>
    <dgm:cxn modelId="{A396C7FB-2ED1-4330-A7B8-C16EB0D6A86B}" type="presParOf" srcId="{BF3FACC6-B6DA-4965-B3C0-2A2085E2F5B3}" destId="{26A2DCEC-618C-4D06-93CC-0CDCF26648F0}" srcOrd="4" destOrd="0" presId="urn:microsoft.com/office/officeart/2008/layout/VerticalCurvedList"/>
    <dgm:cxn modelId="{1978A284-8A66-4F01-A5A7-9E511C7994BB}" type="presParOf" srcId="{26A2DCEC-618C-4D06-93CC-0CDCF26648F0}" destId="{B3B32CD4-2B4A-4CBC-A35F-F4E89C233BF7}" srcOrd="0" destOrd="0" presId="urn:microsoft.com/office/officeart/2008/layout/VerticalCurvedList"/>
    <dgm:cxn modelId="{D8C974A0-F850-476D-B254-024B63D5BFAC}" type="presParOf" srcId="{BF3FACC6-B6DA-4965-B3C0-2A2085E2F5B3}" destId="{67625BC7-2AE7-4D01-9F95-5A15B2FD3B2D}" srcOrd="5" destOrd="0" presId="urn:microsoft.com/office/officeart/2008/layout/VerticalCurvedList"/>
    <dgm:cxn modelId="{DEF65D6D-E59F-4380-B107-F6986D0B5D76}" type="presParOf" srcId="{BF3FACC6-B6DA-4965-B3C0-2A2085E2F5B3}" destId="{AF6A64CC-CB5B-4106-83DE-278E93D2C39D}" srcOrd="6" destOrd="0" presId="urn:microsoft.com/office/officeart/2008/layout/VerticalCurvedList"/>
    <dgm:cxn modelId="{179A9202-C851-467D-9A50-72EEC636CC66}" type="presParOf" srcId="{AF6A64CC-CB5B-4106-83DE-278E93D2C39D}" destId="{14F5E649-E608-4652-9421-2220FFB789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92A3C-0D74-42DB-A0FF-AC0A2FF2AEC9}"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29EAE718-0767-4D63-A5A4-7D61EF7BA8EC}">
      <dgm:prSet phldrT="[Text]"/>
      <dgm:spPr/>
      <dgm:t>
        <a:bodyPr/>
        <a:lstStyle/>
        <a:p>
          <a:r>
            <a:rPr lang="en-US" dirty="0" smtClean="0"/>
            <a:t>Leadership commitment</a:t>
          </a:r>
          <a:endParaRPr lang="en-US" dirty="0"/>
        </a:p>
      </dgm:t>
    </dgm:pt>
    <dgm:pt modelId="{E12590BA-2C23-446C-9441-28ACD5A2D058}" type="parTrans" cxnId="{33BE7915-47A8-4654-BF54-2D88493C462C}">
      <dgm:prSet/>
      <dgm:spPr/>
      <dgm:t>
        <a:bodyPr/>
        <a:lstStyle/>
        <a:p>
          <a:endParaRPr lang="en-US"/>
        </a:p>
      </dgm:t>
    </dgm:pt>
    <dgm:pt modelId="{399C8E94-151C-48DE-BBDC-637B8C3ADACF}" type="sibTrans" cxnId="{33BE7915-47A8-4654-BF54-2D88493C462C}">
      <dgm:prSet/>
      <dgm:spPr/>
      <dgm:t>
        <a:bodyPr/>
        <a:lstStyle/>
        <a:p>
          <a:endParaRPr lang="en-US"/>
        </a:p>
      </dgm:t>
    </dgm:pt>
    <dgm:pt modelId="{78913E8D-C808-4AC2-9CBE-31EF31DB2ECC}">
      <dgm:prSet phldrT="[Text]"/>
      <dgm:spPr/>
      <dgm:t>
        <a:bodyPr/>
        <a:lstStyle/>
        <a:p>
          <a:r>
            <a:rPr lang="en-US" dirty="0" smtClean="0"/>
            <a:t>Accountability</a:t>
          </a:r>
          <a:endParaRPr lang="en-US" dirty="0"/>
        </a:p>
      </dgm:t>
    </dgm:pt>
    <dgm:pt modelId="{FE1831DB-CF11-4621-BE70-2ABE184CE25E}" type="parTrans" cxnId="{4AA1DF0F-082F-4DCD-BAD3-FDF479E3C236}">
      <dgm:prSet/>
      <dgm:spPr/>
      <dgm:t>
        <a:bodyPr/>
        <a:lstStyle/>
        <a:p>
          <a:endParaRPr lang="en-US"/>
        </a:p>
      </dgm:t>
    </dgm:pt>
    <dgm:pt modelId="{70776415-BBCD-459A-99E8-E76B04301058}" type="sibTrans" cxnId="{4AA1DF0F-082F-4DCD-BAD3-FDF479E3C236}">
      <dgm:prSet/>
      <dgm:spPr/>
      <dgm:t>
        <a:bodyPr/>
        <a:lstStyle/>
        <a:p>
          <a:endParaRPr lang="en-US"/>
        </a:p>
      </dgm:t>
    </dgm:pt>
    <dgm:pt modelId="{02376F28-6C15-458B-88F6-7012DD46EBEE}">
      <dgm:prSet phldrT="[Text]"/>
      <dgm:spPr/>
      <dgm:t>
        <a:bodyPr/>
        <a:lstStyle/>
        <a:p>
          <a:r>
            <a:rPr lang="en-US" dirty="0" smtClean="0"/>
            <a:t>Drug expertise</a:t>
          </a:r>
          <a:endParaRPr lang="en-US" dirty="0"/>
        </a:p>
      </dgm:t>
    </dgm:pt>
    <dgm:pt modelId="{D2E17F6B-6E3C-4990-B10E-9B15E30EAEFE}" type="parTrans" cxnId="{0CF3465E-6201-48F6-A3E6-9373CB7DCC0A}">
      <dgm:prSet/>
      <dgm:spPr/>
      <dgm:t>
        <a:bodyPr/>
        <a:lstStyle/>
        <a:p>
          <a:endParaRPr lang="en-US"/>
        </a:p>
      </dgm:t>
    </dgm:pt>
    <dgm:pt modelId="{BE4E7E6F-2ADA-490D-A3D4-BC2C2BAFEF1F}" type="sibTrans" cxnId="{0CF3465E-6201-48F6-A3E6-9373CB7DCC0A}">
      <dgm:prSet/>
      <dgm:spPr/>
      <dgm:t>
        <a:bodyPr/>
        <a:lstStyle/>
        <a:p>
          <a:endParaRPr lang="en-US"/>
        </a:p>
      </dgm:t>
    </dgm:pt>
    <dgm:pt modelId="{435BFDBA-95DE-4560-95B4-081FEB4864E6}">
      <dgm:prSet phldrT="[Text]"/>
      <dgm:spPr/>
      <dgm:t>
        <a:bodyPr/>
        <a:lstStyle/>
        <a:p>
          <a:r>
            <a:rPr lang="en-US" dirty="0" smtClean="0"/>
            <a:t>Action </a:t>
          </a:r>
          <a:endParaRPr lang="en-US" dirty="0"/>
        </a:p>
      </dgm:t>
    </dgm:pt>
    <dgm:pt modelId="{56013726-3370-4E35-9669-709803CA079E}" type="parTrans" cxnId="{CA268989-A616-4359-8A0A-DEAB0B6899DE}">
      <dgm:prSet/>
      <dgm:spPr/>
      <dgm:t>
        <a:bodyPr/>
        <a:lstStyle/>
        <a:p>
          <a:endParaRPr lang="en-US"/>
        </a:p>
      </dgm:t>
    </dgm:pt>
    <dgm:pt modelId="{FED5F43A-300D-4D53-B4E9-477471D1EC00}" type="sibTrans" cxnId="{CA268989-A616-4359-8A0A-DEAB0B6899DE}">
      <dgm:prSet/>
      <dgm:spPr/>
      <dgm:t>
        <a:bodyPr/>
        <a:lstStyle/>
        <a:p>
          <a:endParaRPr lang="en-US"/>
        </a:p>
      </dgm:t>
    </dgm:pt>
    <dgm:pt modelId="{1557825F-2FD4-41FB-B81F-DA5E4F1DD77B}">
      <dgm:prSet phldrT="[Text]"/>
      <dgm:spPr/>
      <dgm:t>
        <a:bodyPr/>
        <a:lstStyle/>
        <a:p>
          <a:r>
            <a:rPr lang="en-US" dirty="0" smtClean="0"/>
            <a:t>Tracking	</a:t>
          </a:r>
        </a:p>
      </dgm:t>
    </dgm:pt>
    <dgm:pt modelId="{D9DBEAF8-2694-472C-9993-3472FED708F9}" type="parTrans" cxnId="{48E8F8A7-AA8B-47B7-9C39-3423AB589E81}">
      <dgm:prSet/>
      <dgm:spPr/>
      <dgm:t>
        <a:bodyPr/>
        <a:lstStyle/>
        <a:p>
          <a:endParaRPr lang="en-US"/>
        </a:p>
      </dgm:t>
    </dgm:pt>
    <dgm:pt modelId="{9B36F7EC-7F12-4127-AC7A-85328665CFEB}" type="sibTrans" cxnId="{48E8F8A7-AA8B-47B7-9C39-3423AB589E81}">
      <dgm:prSet/>
      <dgm:spPr/>
      <dgm:t>
        <a:bodyPr/>
        <a:lstStyle/>
        <a:p>
          <a:endParaRPr lang="en-US"/>
        </a:p>
      </dgm:t>
    </dgm:pt>
    <dgm:pt modelId="{F09000E7-9068-420E-B014-D4E64C953943}">
      <dgm:prSet phldrT="[Text]"/>
      <dgm:spPr/>
      <dgm:t>
        <a:bodyPr/>
        <a:lstStyle/>
        <a:p>
          <a:r>
            <a:rPr lang="en-US" dirty="0" smtClean="0"/>
            <a:t>Reporting</a:t>
          </a:r>
        </a:p>
      </dgm:t>
    </dgm:pt>
    <dgm:pt modelId="{9C1F37F2-F0FB-4511-BF9D-9BEED6498003}" type="parTrans" cxnId="{5FD0E0EC-76AD-4994-A6DF-143A49E701FD}">
      <dgm:prSet/>
      <dgm:spPr/>
      <dgm:t>
        <a:bodyPr/>
        <a:lstStyle/>
        <a:p>
          <a:endParaRPr lang="en-US"/>
        </a:p>
      </dgm:t>
    </dgm:pt>
    <dgm:pt modelId="{22B162A8-1C58-4716-A546-781508C30C2D}" type="sibTrans" cxnId="{5FD0E0EC-76AD-4994-A6DF-143A49E701FD}">
      <dgm:prSet/>
      <dgm:spPr/>
      <dgm:t>
        <a:bodyPr/>
        <a:lstStyle/>
        <a:p>
          <a:endParaRPr lang="en-US"/>
        </a:p>
      </dgm:t>
    </dgm:pt>
    <dgm:pt modelId="{F1F2E3F6-2E06-48BD-A5C5-E9D1C40EA2DA}">
      <dgm:prSet/>
      <dgm:spPr/>
      <dgm:t>
        <a:bodyPr/>
        <a:lstStyle/>
        <a:p>
          <a:r>
            <a:rPr lang="en-US" dirty="0" smtClean="0"/>
            <a:t>Education</a:t>
          </a:r>
          <a:endParaRPr lang="en-US" dirty="0"/>
        </a:p>
      </dgm:t>
    </dgm:pt>
    <dgm:pt modelId="{7DCEFF6B-727F-45C3-9551-CA33B4EF3B91}" type="parTrans" cxnId="{DC082F3E-FABC-40D3-88F6-45AA10753B4C}">
      <dgm:prSet/>
      <dgm:spPr/>
      <dgm:t>
        <a:bodyPr/>
        <a:lstStyle/>
        <a:p>
          <a:endParaRPr lang="en-US"/>
        </a:p>
      </dgm:t>
    </dgm:pt>
    <dgm:pt modelId="{8D5BDE63-6150-4DAE-8B7F-40525C3D9AA4}" type="sibTrans" cxnId="{DC082F3E-FABC-40D3-88F6-45AA10753B4C}">
      <dgm:prSet/>
      <dgm:spPr/>
      <dgm:t>
        <a:bodyPr/>
        <a:lstStyle/>
        <a:p>
          <a:endParaRPr lang="en-US"/>
        </a:p>
      </dgm:t>
    </dgm:pt>
    <dgm:pt modelId="{20D06DC9-BB7F-4E39-9FED-B52009B74090}" type="pres">
      <dgm:prSet presAssocID="{DE092A3C-0D74-42DB-A0FF-AC0A2FF2AEC9}" presName="diagram" presStyleCnt="0">
        <dgm:presLayoutVars>
          <dgm:dir/>
          <dgm:resizeHandles val="exact"/>
        </dgm:presLayoutVars>
      </dgm:prSet>
      <dgm:spPr/>
      <dgm:t>
        <a:bodyPr/>
        <a:lstStyle/>
        <a:p>
          <a:endParaRPr lang="en-US"/>
        </a:p>
      </dgm:t>
    </dgm:pt>
    <dgm:pt modelId="{A8C6E8AB-1D44-4927-81D3-A4D9997A330D}" type="pres">
      <dgm:prSet presAssocID="{29EAE718-0767-4D63-A5A4-7D61EF7BA8EC}" presName="node" presStyleLbl="node1" presStyleIdx="0" presStyleCnt="7">
        <dgm:presLayoutVars>
          <dgm:bulletEnabled val="1"/>
        </dgm:presLayoutVars>
      </dgm:prSet>
      <dgm:spPr/>
      <dgm:t>
        <a:bodyPr/>
        <a:lstStyle/>
        <a:p>
          <a:endParaRPr lang="en-US"/>
        </a:p>
      </dgm:t>
    </dgm:pt>
    <dgm:pt modelId="{8B93AF84-CBBC-4AE2-9FDB-A51EF358B3C1}" type="pres">
      <dgm:prSet presAssocID="{399C8E94-151C-48DE-BBDC-637B8C3ADACF}" presName="sibTrans" presStyleCnt="0"/>
      <dgm:spPr/>
    </dgm:pt>
    <dgm:pt modelId="{2F3A0A7A-10A5-4AD8-AB90-64B4A7F6F711}" type="pres">
      <dgm:prSet presAssocID="{78913E8D-C808-4AC2-9CBE-31EF31DB2ECC}" presName="node" presStyleLbl="node1" presStyleIdx="1" presStyleCnt="7" custLinFactNeighborX="-58" custLinFactNeighborY="-192">
        <dgm:presLayoutVars>
          <dgm:bulletEnabled val="1"/>
        </dgm:presLayoutVars>
      </dgm:prSet>
      <dgm:spPr/>
      <dgm:t>
        <a:bodyPr/>
        <a:lstStyle/>
        <a:p>
          <a:endParaRPr lang="en-US"/>
        </a:p>
      </dgm:t>
    </dgm:pt>
    <dgm:pt modelId="{BBA777FB-065E-4930-9C8D-1C0832F34153}" type="pres">
      <dgm:prSet presAssocID="{70776415-BBCD-459A-99E8-E76B04301058}" presName="sibTrans" presStyleCnt="0"/>
      <dgm:spPr/>
    </dgm:pt>
    <dgm:pt modelId="{791F3117-F72D-4FF5-8F60-3E19DD6C5FC5}" type="pres">
      <dgm:prSet presAssocID="{02376F28-6C15-458B-88F6-7012DD46EBEE}" presName="node" presStyleLbl="node1" presStyleIdx="2" presStyleCnt="7">
        <dgm:presLayoutVars>
          <dgm:bulletEnabled val="1"/>
        </dgm:presLayoutVars>
      </dgm:prSet>
      <dgm:spPr/>
      <dgm:t>
        <a:bodyPr/>
        <a:lstStyle/>
        <a:p>
          <a:endParaRPr lang="en-US"/>
        </a:p>
      </dgm:t>
    </dgm:pt>
    <dgm:pt modelId="{71D5695A-53B2-4BAC-BE92-1D246294820C}" type="pres">
      <dgm:prSet presAssocID="{BE4E7E6F-2ADA-490D-A3D4-BC2C2BAFEF1F}" presName="sibTrans" presStyleCnt="0"/>
      <dgm:spPr/>
    </dgm:pt>
    <dgm:pt modelId="{ADA8230B-4387-4689-9791-67D1793F759C}" type="pres">
      <dgm:prSet presAssocID="{435BFDBA-95DE-4560-95B4-081FEB4864E6}" presName="node" presStyleLbl="node1" presStyleIdx="3" presStyleCnt="7">
        <dgm:presLayoutVars>
          <dgm:bulletEnabled val="1"/>
        </dgm:presLayoutVars>
      </dgm:prSet>
      <dgm:spPr/>
      <dgm:t>
        <a:bodyPr/>
        <a:lstStyle/>
        <a:p>
          <a:endParaRPr lang="en-US"/>
        </a:p>
      </dgm:t>
    </dgm:pt>
    <dgm:pt modelId="{3E67A3BA-A56D-4A41-9047-6E95F50FC889}" type="pres">
      <dgm:prSet presAssocID="{FED5F43A-300D-4D53-B4E9-477471D1EC00}" presName="sibTrans" presStyleCnt="0"/>
      <dgm:spPr/>
    </dgm:pt>
    <dgm:pt modelId="{77C3E70A-A2CA-4C21-9A5C-C01AA8C3C5C6}" type="pres">
      <dgm:prSet presAssocID="{1557825F-2FD4-41FB-B81F-DA5E4F1DD77B}" presName="node" presStyleLbl="node1" presStyleIdx="4" presStyleCnt="7">
        <dgm:presLayoutVars>
          <dgm:bulletEnabled val="1"/>
        </dgm:presLayoutVars>
      </dgm:prSet>
      <dgm:spPr/>
      <dgm:t>
        <a:bodyPr/>
        <a:lstStyle/>
        <a:p>
          <a:endParaRPr lang="en-US"/>
        </a:p>
      </dgm:t>
    </dgm:pt>
    <dgm:pt modelId="{218C802B-3792-4203-9C9A-FCA1B3E05776}" type="pres">
      <dgm:prSet presAssocID="{9B36F7EC-7F12-4127-AC7A-85328665CFEB}" presName="sibTrans" presStyleCnt="0"/>
      <dgm:spPr/>
    </dgm:pt>
    <dgm:pt modelId="{3A7FA258-2C24-416E-857E-9679E67E70FB}" type="pres">
      <dgm:prSet presAssocID="{F09000E7-9068-420E-B014-D4E64C953943}" presName="node" presStyleLbl="node1" presStyleIdx="5" presStyleCnt="7">
        <dgm:presLayoutVars>
          <dgm:bulletEnabled val="1"/>
        </dgm:presLayoutVars>
      </dgm:prSet>
      <dgm:spPr/>
      <dgm:t>
        <a:bodyPr/>
        <a:lstStyle/>
        <a:p>
          <a:endParaRPr lang="en-US"/>
        </a:p>
      </dgm:t>
    </dgm:pt>
    <dgm:pt modelId="{DD4567A8-335D-4349-84D5-3F95C7146239}" type="pres">
      <dgm:prSet presAssocID="{22B162A8-1C58-4716-A546-781508C30C2D}" presName="sibTrans" presStyleCnt="0"/>
      <dgm:spPr/>
    </dgm:pt>
    <dgm:pt modelId="{321EA918-B0D8-4A0D-9AF2-4FAFDCD4F845}" type="pres">
      <dgm:prSet presAssocID="{F1F2E3F6-2E06-48BD-A5C5-E9D1C40EA2DA}" presName="node" presStyleLbl="node1" presStyleIdx="6" presStyleCnt="7">
        <dgm:presLayoutVars>
          <dgm:bulletEnabled val="1"/>
        </dgm:presLayoutVars>
      </dgm:prSet>
      <dgm:spPr/>
      <dgm:t>
        <a:bodyPr/>
        <a:lstStyle/>
        <a:p>
          <a:endParaRPr lang="en-US"/>
        </a:p>
      </dgm:t>
    </dgm:pt>
  </dgm:ptLst>
  <dgm:cxnLst>
    <dgm:cxn modelId="{33BE7915-47A8-4654-BF54-2D88493C462C}" srcId="{DE092A3C-0D74-42DB-A0FF-AC0A2FF2AEC9}" destId="{29EAE718-0767-4D63-A5A4-7D61EF7BA8EC}" srcOrd="0" destOrd="0" parTransId="{E12590BA-2C23-446C-9441-28ACD5A2D058}" sibTransId="{399C8E94-151C-48DE-BBDC-637B8C3ADACF}"/>
    <dgm:cxn modelId="{DC082F3E-FABC-40D3-88F6-45AA10753B4C}" srcId="{DE092A3C-0D74-42DB-A0FF-AC0A2FF2AEC9}" destId="{F1F2E3F6-2E06-48BD-A5C5-E9D1C40EA2DA}" srcOrd="6" destOrd="0" parTransId="{7DCEFF6B-727F-45C3-9551-CA33B4EF3B91}" sibTransId="{8D5BDE63-6150-4DAE-8B7F-40525C3D9AA4}"/>
    <dgm:cxn modelId="{D0D477F2-48EF-4C06-B045-1384C9E2403D}" type="presOf" srcId="{02376F28-6C15-458B-88F6-7012DD46EBEE}" destId="{791F3117-F72D-4FF5-8F60-3E19DD6C5FC5}" srcOrd="0" destOrd="0" presId="urn:microsoft.com/office/officeart/2005/8/layout/default"/>
    <dgm:cxn modelId="{4AA1DF0F-082F-4DCD-BAD3-FDF479E3C236}" srcId="{DE092A3C-0D74-42DB-A0FF-AC0A2FF2AEC9}" destId="{78913E8D-C808-4AC2-9CBE-31EF31DB2ECC}" srcOrd="1" destOrd="0" parTransId="{FE1831DB-CF11-4621-BE70-2ABE184CE25E}" sibTransId="{70776415-BBCD-459A-99E8-E76B04301058}"/>
    <dgm:cxn modelId="{47BB7F7E-667D-4AB2-A3D8-3BC7E88A86D7}" type="presOf" srcId="{78913E8D-C808-4AC2-9CBE-31EF31DB2ECC}" destId="{2F3A0A7A-10A5-4AD8-AB90-64B4A7F6F711}" srcOrd="0" destOrd="0" presId="urn:microsoft.com/office/officeart/2005/8/layout/default"/>
    <dgm:cxn modelId="{50AD3F7E-B18A-4FA6-B478-A2B66E142C8C}" type="presOf" srcId="{435BFDBA-95DE-4560-95B4-081FEB4864E6}" destId="{ADA8230B-4387-4689-9791-67D1793F759C}" srcOrd="0" destOrd="0" presId="urn:microsoft.com/office/officeart/2005/8/layout/default"/>
    <dgm:cxn modelId="{C3C51B41-304C-4B3C-A8C4-B6143C56182B}" type="presOf" srcId="{29EAE718-0767-4D63-A5A4-7D61EF7BA8EC}" destId="{A8C6E8AB-1D44-4927-81D3-A4D9997A330D}" srcOrd="0" destOrd="0" presId="urn:microsoft.com/office/officeart/2005/8/layout/default"/>
    <dgm:cxn modelId="{0CF3465E-6201-48F6-A3E6-9373CB7DCC0A}" srcId="{DE092A3C-0D74-42DB-A0FF-AC0A2FF2AEC9}" destId="{02376F28-6C15-458B-88F6-7012DD46EBEE}" srcOrd="2" destOrd="0" parTransId="{D2E17F6B-6E3C-4990-B10E-9B15E30EAEFE}" sibTransId="{BE4E7E6F-2ADA-490D-A3D4-BC2C2BAFEF1F}"/>
    <dgm:cxn modelId="{38EEABC9-8985-4BAA-9EE1-89C164210F5A}" type="presOf" srcId="{1557825F-2FD4-41FB-B81F-DA5E4F1DD77B}" destId="{77C3E70A-A2CA-4C21-9A5C-C01AA8C3C5C6}" srcOrd="0" destOrd="0" presId="urn:microsoft.com/office/officeart/2005/8/layout/default"/>
    <dgm:cxn modelId="{08519B46-AE55-4AF2-B321-2C07800D9C78}" type="presOf" srcId="{F1F2E3F6-2E06-48BD-A5C5-E9D1C40EA2DA}" destId="{321EA918-B0D8-4A0D-9AF2-4FAFDCD4F845}" srcOrd="0" destOrd="0" presId="urn:microsoft.com/office/officeart/2005/8/layout/default"/>
    <dgm:cxn modelId="{2279171B-C0F2-4829-8DDE-1ECB196A98D6}" type="presOf" srcId="{DE092A3C-0D74-42DB-A0FF-AC0A2FF2AEC9}" destId="{20D06DC9-BB7F-4E39-9FED-B52009B74090}" srcOrd="0" destOrd="0" presId="urn:microsoft.com/office/officeart/2005/8/layout/default"/>
    <dgm:cxn modelId="{48E8F8A7-AA8B-47B7-9C39-3423AB589E81}" srcId="{DE092A3C-0D74-42DB-A0FF-AC0A2FF2AEC9}" destId="{1557825F-2FD4-41FB-B81F-DA5E4F1DD77B}" srcOrd="4" destOrd="0" parTransId="{D9DBEAF8-2694-472C-9993-3472FED708F9}" sibTransId="{9B36F7EC-7F12-4127-AC7A-85328665CFEB}"/>
    <dgm:cxn modelId="{5FD0E0EC-76AD-4994-A6DF-143A49E701FD}" srcId="{DE092A3C-0D74-42DB-A0FF-AC0A2FF2AEC9}" destId="{F09000E7-9068-420E-B014-D4E64C953943}" srcOrd="5" destOrd="0" parTransId="{9C1F37F2-F0FB-4511-BF9D-9BEED6498003}" sibTransId="{22B162A8-1C58-4716-A546-781508C30C2D}"/>
    <dgm:cxn modelId="{CA268989-A616-4359-8A0A-DEAB0B6899DE}" srcId="{DE092A3C-0D74-42DB-A0FF-AC0A2FF2AEC9}" destId="{435BFDBA-95DE-4560-95B4-081FEB4864E6}" srcOrd="3" destOrd="0" parTransId="{56013726-3370-4E35-9669-709803CA079E}" sibTransId="{FED5F43A-300D-4D53-B4E9-477471D1EC00}"/>
    <dgm:cxn modelId="{B4EC662D-6B4E-4F60-BDA1-B1A7DA3AF1F7}" type="presOf" srcId="{F09000E7-9068-420E-B014-D4E64C953943}" destId="{3A7FA258-2C24-416E-857E-9679E67E70FB}" srcOrd="0" destOrd="0" presId="urn:microsoft.com/office/officeart/2005/8/layout/default"/>
    <dgm:cxn modelId="{4CBB1959-7FD9-494B-8A1C-EE1A6543D7E0}" type="presParOf" srcId="{20D06DC9-BB7F-4E39-9FED-B52009B74090}" destId="{A8C6E8AB-1D44-4927-81D3-A4D9997A330D}" srcOrd="0" destOrd="0" presId="urn:microsoft.com/office/officeart/2005/8/layout/default"/>
    <dgm:cxn modelId="{73A2E978-706B-4ACB-9E44-260C3C236CB5}" type="presParOf" srcId="{20D06DC9-BB7F-4E39-9FED-B52009B74090}" destId="{8B93AF84-CBBC-4AE2-9FDB-A51EF358B3C1}" srcOrd="1" destOrd="0" presId="urn:microsoft.com/office/officeart/2005/8/layout/default"/>
    <dgm:cxn modelId="{FE8055D8-0474-42F9-90E9-80946DCF7799}" type="presParOf" srcId="{20D06DC9-BB7F-4E39-9FED-B52009B74090}" destId="{2F3A0A7A-10A5-4AD8-AB90-64B4A7F6F711}" srcOrd="2" destOrd="0" presId="urn:microsoft.com/office/officeart/2005/8/layout/default"/>
    <dgm:cxn modelId="{DC3DE8A5-A86B-4A7B-96A5-4CE23985FBD0}" type="presParOf" srcId="{20D06DC9-BB7F-4E39-9FED-B52009B74090}" destId="{BBA777FB-065E-4930-9C8D-1C0832F34153}" srcOrd="3" destOrd="0" presId="urn:microsoft.com/office/officeart/2005/8/layout/default"/>
    <dgm:cxn modelId="{9AF945F2-A08A-4FF3-9E2F-6D9FAF88ED7F}" type="presParOf" srcId="{20D06DC9-BB7F-4E39-9FED-B52009B74090}" destId="{791F3117-F72D-4FF5-8F60-3E19DD6C5FC5}" srcOrd="4" destOrd="0" presId="urn:microsoft.com/office/officeart/2005/8/layout/default"/>
    <dgm:cxn modelId="{C8FB3110-13D3-4F3F-8A2E-7714FB3C00B0}" type="presParOf" srcId="{20D06DC9-BB7F-4E39-9FED-B52009B74090}" destId="{71D5695A-53B2-4BAC-BE92-1D246294820C}" srcOrd="5" destOrd="0" presId="urn:microsoft.com/office/officeart/2005/8/layout/default"/>
    <dgm:cxn modelId="{3B5AD586-9193-4D21-8895-5341683F1358}" type="presParOf" srcId="{20D06DC9-BB7F-4E39-9FED-B52009B74090}" destId="{ADA8230B-4387-4689-9791-67D1793F759C}" srcOrd="6" destOrd="0" presId="urn:microsoft.com/office/officeart/2005/8/layout/default"/>
    <dgm:cxn modelId="{024CCF4F-6D19-438E-AEE9-2B6827B142C3}" type="presParOf" srcId="{20D06DC9-BB7F-4E39-9FED-B52009B74090}" destId="{3E67A3BA-A56D-4A41-9047-6E95F50FC889}" srcOrd="7" destOrd="0" presId="urn:microsoft.com/office/officeart/2005/8/layout/default"/>
    <dgm:cxn modelId="{1E425D23-93EC-46D4-A10D-88DD573A78C9}" type="presParOf" srcId="{20D06DC9-BB7F-4E39-9FED-B52009B74090}" destId="{77C3E70A-A2CA-4C21-9A5C-C01AA8C3C5C6}" srcOrd="8" destOrd="0" presId="urn:microsoft.com/office/officeart/2005/8/layout/default"/>
    <dgm:cxn modelId="{D243C245-063C-4C1C-BC22-B38845E958D1}" type="presParOf" srcId="{20D06DC9-BB7F-4E39-9FED-B52009B74090}" destId="{218C802B-3792-4203-9C9A-FCA1B3E05776}" srcOrd="9" destOrd="0" presId="urn:microsoft.com/office/officeart/2005/8/layout/default"/>
    <dgm:cxn modelId="{BFFADFF4-6772-4EDB-A1E1-A2BDE41C4561}" type="presParOf" srcId="{20D06DC9-BB7F-4E39-9FED-B52009B74090}" destId="{3A7FA258-2C24-416E-857E-9679E67E70FB}" srcOrd="10" destOrd="0" presId="urn:microsoft.com/office/officeart/2005/8/layout/default"/>
    <dgm:cxn modelId="{A797D3C8-08B4-48C1-A83A-016E42229FAF}" type="presParOf" srcId="{20D06DC9-BB7F-4E39-9FED-B52009B74090}" destId="{DD4567A8-335D-4349-84D5-3F95C7146239}" srcOrd="11" destOrd="0" presId="urn:microsoft.com/office/officeart/2005/8/layout/default"/>
    <dgm:cxn modelId="{49F04ED6-BE96-495E-9B94-A468793EA49A}" type="presParOf" srcId="{20D06DC9-BB7F-4E39-9FED-B52009B74090}" destId="{321EA918-B0D8-4A0D-9AF2-4FAFDCD4F84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18AEF-D81E-4AC0-A732-0035507F6C95}" type="doc">
      <dgm:prSet loTypeId="urn:microsoft.com/office/officeart/2005/8/layout/rings+Icon" loCatId="officeonline" qsTypeId="urn:microsoft.com/office/officeart/2005/8/quickstyle/3d2" qsCatId="3D" csTypeId="urn:microsoft.com/office/officeart/2005/8/colors/colorful5" csCatId="colorful" phldr="1"/>
      <dgm:spPr/>
    </dgm:pt>
    <dgm:pt modelId="{A9FCDA3D-CD04-4CFA-B1E5-565D2DE9CFDC}">
      <dgm:prSet phldrT="[Text]" custT="1"/>
      <dgm:spPr/>
      <dgm:t>
        <a:bodyPr/>
        <a:lstStyle/>
        <a:p>
          <a:r>
            <a:rPr lang="en-US" sz="2400" dirty="0" smtClean="0"/>
            <a:t>Regulations</a:t>
          </a:r>
          <a:endParaRPr lang="en-US" sz="2400" dirty="0"/>
        </a:p>
      </dgm:t>
    </dgm:pt>
    <dgm:pt modelId="{BE9F3D2E-5197-4570-B076-4CF3517C3656}" type="parTrans" cxnId="{302551DC-DFCC-419A-ACEA-AA2D1DD3A403}">
      <dgm:prSet/>
      <dgm:spPr/>
      <dgm:t>
        <a:bodyPr/>
        <a:lstStyle/>
        <a:p>
          <a:endParaRPr lang="en-US"/>
        </a:p>
      </dgm:t>
    </dgm:pt>
    <dgm:pt modelId="{F102899F-5B3A-4F0E-B5F3-6B8BDC4B65AC}" type="sibTrans" cxnId="{302551DC-DFCC-419A-ACEA-AA2D1DD3A403}">
      <dgm:prSet/>
      <dgm:spPr/>
      <dgm:t>
        <a:bodyPr/>
        <a:lstStyle/>
        <a:p>
          <a:endParaRPr lang="en-US"/>
        </a:p>
      </dgm:t>
    </dgm:pt>
    <dgm:pt modelId="{09CF2D2B-6898-43A8-B219-71DA11D63A8C}">
      <dgm:prSet phldrT="[Text]" custT="1"/>
      <dgm:spPr/>
      <dgm:t>
        <a:bodyPr/>
        <a:lstStyle/>
        <a:p>
          <a:r>
            <a:rPr lang="en-US" sz="2400" dirty="0" smtClean="0"/>
            <a:t>CMS Proposal</a:t>
          </a:r>
          <a:endParaRPr lang="en-US" sz="2400" dirty="0"/>
        </a:p>
      </dgm:t>
    </dgm:pt>
    <dgm:pt modelId="{F59CF0B4-9729-470A-9BBC-A79C9269CA37}" type="parTrans" cxnId="{DD392676-9E98-4AC5-94EA-0112B0FFD4C9}">
      <dgm:prSet/>
      <dgm:spPr/>
      <dgm:t>
        <a:bodyPr/>
        <a:lstStyle/>
        <a:p>
          <a:endParaRPr lang="en-US"/>
        </a:p>
      </dgm:t>
    </dgm:pt>
    <dgm:pt modelId="{CA59D7CC-7F24-4C88-B819-70E171ECC349}" type="sibTrans" cxnId="{DD392676-9E98-4AC5-94EA-0112B0FFD4C9}">
      <dgm:prSet/>
      <dgm:spPr/>
      <dgm:t>
        <a:bodyPr/>
        <a:lstStyle/>
        <a:p>
          <a:endParaRPr lang="en-US"/>
        </a:p>
      </dgm:t>
    </dgm:pt>
    <dgm:pt modelId="{584D1784-5D1B-405E-8EEB-5A5714B9E3F5}">
      <dgm:prSet phldrT="[Text]" custT="1"/>
      <dgm:spPr/>
      <dgm:t>
        <a:bodyPr/>
        <a:lstStyle/>
        <a:p>
          <a:r>
            <a:rPr lang="en-US" sz="2400" dirty="0" smtClean="0"/>
            <a:t>Surveillance</a:t>
          </a:r>
          <a:endParaRPr lang="en-US" sz="2400" dirty="0"/>
        </a:p>
      </dgm:t>
    </dgm:pt>
    <dgm:pt modelId="{B2C3BF06-B313-4C19-9788-C9298DB8CEE9}" type="parTrans" cxnId="{8A6613A7-BAB2-48AE-8B35-70ECF4C4CE30}">
      <dgm:prSet/>
      <dgm:spPr/>
      <dgm:t>
        <a:bodyPr/>
        <a:lstStyle/>
        <a:p>
          <a:endParaRPr lang="en-US"/>
        </a:p>
      </dgm:t>
    </dgm:pt>
    <dgm:pt modelId="{533BA6A7-76C5-4435-B9FB-0D04E338F57E}" type="sibTrans" cxnId="{8A6613A7-BAB2-48AE-8B35-70ECF4C4CE30}">
      <dgm:prSet/>
      <dgm:spPr/>
      <dgm:t>
        <a:bodyPr/>
        <a:lstStyle/>
        <a:p>
          <a:endParaRPr lang="en-US"/>
        </a:p>
      </dgm:t>
    </dgm:pt>
    <dgm:pt modelId="{F442819C-268E-4E84-B075-82999F328CD0}">
      <dgm:prSet phldrT="[Text]" custT="1"/>
      <dgm:spPr/>
      <dgm:t>
        <a:bodyPr/>
        <a:lstStyle/>
        <a:p>
          <a:r>
            <a:rPr lang="en-US" sz="2400" dirty="0" smtClean="0"/>
            <a:t>Antibiotic Stewardship</a:t>
          </a:r>
          <a:endParaRPr lang="en-US" sz="2400" dirty="0"/>
        </a:p>
      </dgm:t>
    </dgm:pt>
    <dgm:pt modelId="{349A8A41-530E-4963-AACC-1E920B136F1E}" type="parTrans" cxnId="{F97AB171-8139-4771-B887-DD4F272010CD}">
      <dgm:prSet/>
      <dgm:spPr/>
      <dgm:t>
        <a:bodyPr/>
        <a:lstStyle/>
        <a:p>
          <a:endParaRPr lang="en-US"/>
        </a:p>
      </dgm:t>
    </dgm:pt>
    <dgm:pt modelId="{5EE2719E-0806-4E0C-915C-619B1D45132F}" type="sibTrans" cxnId="{F97AB171-8139-4771-B887-DD4F272010CD}">
      <dgm:prSet/>
      <dgm:spPr/>
      <dgm:t>
        <a:bodyPr/>
        <a:lstStyle/>
        <a:p>
          <a:endParaRPr lang="en-US"/>
        </a:p>
      </dgm:t>
    </dgm:pt>
    <dgm:pt modelId="{790CCFA5-476E-441C-95D3-B2CEFBA95AC2}">
      <dgm:prSet phldrT="[Text]" custT="1"/>
      <dgm:spPr/>
      <dgm:t>
        <a:bodyPr/>
        <a:lstStyle/>
        <a:p>
          <a:r>
            <a:rPr lang="en-US" sz="2400" dirty="0" smtClean="0"/>
            <a:t>Communicate</a:t>
          </a:r>
          <a:endParaRPr lang="en-US" sz="2400" dirty="0"/>
        </a:p>
      </dgm:t>
    </dgm:pt>
    <dgm:pt modelId="{BE7D19C8-9D05-4876-82E2-309EAFCDC025}" type="parTrans" cxnId="{459CFED1-6F48-4B18-8F3D-2ED366136972}">
      <dgm:prSet/>
      <dgm:spPr/>
      <dgm:t>
        <a:bodyPr/>
        <a:lstStyle/>
        <a:p>
          <a:endParaRPr lang="en-US"/>
        </a:p>
      </dgm:t>
    </dgm:pt>
    <dgm:pt modelId="{BB120E4F-130F-4831-9681-9E9F52CC950E}" type="sibTrans" cxnId="{459CFED1-6F48-4B18-8F3D-2ED366136972}">
      <dgm:prSet/>
      <dgm:spPr/>
      <dgm:t>
        <a:bodyPr/>
        <a:lstStyle/>
        <a:p>
          <a:endParaRPr lang="en-US"/>
        </a:p>
      </dgm:t>
    </dgm:pt>
    <dgm:pt modelId="{12F7D619-7BB7-4925-BC94-F15009BAE178}">
      <dgm:prSet phldrT="[Text]" custT="1"/>
      <dgm:spPr/>
      <dgm:t>
        <a:bodyPr/>
        <a:lstStyle/>
        <a:p>
          <a:r>
            <a:rPr lang="en-US" sz="2400" dirty="0" smtClean="0"/>
            <a:t>Transitions to Practice</a:t>
          </a:r>
          <a:endParaRPr lang="en-US" sz="2400" dirty="0"/>
        </a:p>
      </dgm:t>
    </dgm:pt>
    <dgm:pt modelId="{0A8A986D-7F24-443E-877E-3EAC98790E88}" type="parTrans" cxnId="{E2B5336A-549C-42AD-A691-B5612567EBA4}">
      <dgm:prSet/>
      <dgm:spPr/>
      <dgm:t>
        <a:bodyPr/>
        <a:lstStyle/>
        <a:p>
          <a:endParaRPr lang="en-US"/>
        </a:p>
      </dgm:t>
    </dgm:pt>
    <dgm:pt modelId="{735B44C6-95DC-4E47-B136-B7A993111D26}" type="sibTrans" cxnId="{E2B5336A-549C-42AD-A691-B5612567EBA4}">
      <dgm:prSet/>
      <dgm:spPr/>
      <dgm:t>
        <a:bodyPr/>
        <a:lstStyle/>
        <a:p>
          <a:endParaRPr lang="en-US"/>
        </a:p>
      </dgm:t>
    </dgm:pt>
    <dgm:pt modelId="{7C55F283-03CD-4D98-BBE3-640965A631FA}" type="pres">
      <dgm:prSet presAssocID="{B7D18AEF-D81E-4AC0-A732-0035507F6C95}" presName="Name0" presStyleCnt="0">
        <dgm:presLayoutVars>
          <dgm:chMax val="7"/>
          <dgm:dir/>
          <dgm:resizeHandles val="exact"/>
        </dgm:presLayoutVars>
      </dgm:prSet>
      <dgm:spPr/>
    </dgm:pt>
    <dgm:pt modelId="{AA7E5919-5CAF-466A-940E-7D02124DC5CD}" type="pres">
      <dgm:prSet presAssocID="{B7D18AEF-D81E-4AC0-A732-0035507F6C95}" presName="ellipse1" presStyleLbl="vennNode1" presStyleIdx="0" presStyleCnt="6">
        <dgm:presLayoutVars>
          <dgm:bulletEnabled val="1"/>
        </dgm:presLayoutVars>
      </dgm:prSet>
      <dgm:spPr/>
      <dgm:t>
        <a:bodyPr/>
        <a:lstStyle/>
        <a:p>
          <a:endParaRPr lang="en-US"/>
        </a:p>
      </dgm:t>
    </dgm:pt>
    <dgm:pt modelId="{37558D82-DCD3-497A-A773-FF841C214D2E}" type="pres">
      <dgm:prSet presAssocID="{B7D18AEF-D81E-4AC0-A732-0035507F6C95}" presName="ellipse2" presStyleLbl="vennNode1" presStyleIdx="1" presStyleCnt="6">
        <dgm:presLayoutVars>
          <dgm:bulletEnabled val="1"/>
        </dgm:presLayoutVars>
      </dgm:prSet>
      <dgm:spPr/>
      <dgm:t>
        <a:bodyPr/>
        <a:lstStyle/>
        <a:p>
          <a:endParaRPr lang="en-US"/>
        </a:p>
      </dgm:t>
    </dgm:pt>
    <dgm:pt modelId="{CC3075A4-EBB9-4788-BAD8-578279FCDD40}" type="pres">
      <dgm:prSet presAssocID="{B7D18AEF-D81E-4AC0-A732-0035507F6C95}" presName="ellipse3" presStyleLbl="vennNode1" presStyleIdx="2" presStyleCnt="6">
        <dgm:presLayoutVars>
          <dgm:bulletEnabled val="1"/>
        </dgm:presLayoutVars>
      </dgm:prSet>
      <dgm:spPr/>
      <dgm:t>
        <a:bodyPr/>
        <a:lstStyle/>
        <a:p>
          <a:endParaRPr lang="en-US"/>
        </a:p>
      </dgm:t>
    </dgm:pt>
    <dgm:pt modelId="{5698A931-446F-4A3B-9C6A-E361F40F169A}" type="pres">
      <dgm:prSet presAssocID="{B7D18AEF-D81E-4AC0-A732-0035507F6C95}" presName="ellipse4" presStyleLbl="vennNode1" presStyleIdx="3" presStyleCnt="6">
        <dgm:presLayoutVars>
          <dgm:bulletEnabled val="1"/>
        </dgm:presLayoutVars>
      </dgm:prSet>
      <dgm:spPr/>
      <dgm:t>
        <a:bodyPr/>
        <a:lstStyle/>
        <a:p>
          <a:endParaRPr lang="en-US"/>
        </a:p>
      </dgm:t>
    </dgm:pt>
    <dgm:pt modelId="{6FD56F13-4748-417E-A440-916772438AD0}" type="pres">
      <dgm:prSet presAssocID="{B7D18AEF-D81E-4AC0-A732-0035507F6C95}" presName="ellipse5" presStyleLbl="vennNode1" presStyleIdx="4" presStyleCnt="6" custScaleX="107866" custScaleY="100413">
        <dgm:presLayoutVars>
          <dgm:bulletEnabled val="1"/>
        </dgm:presLayoutVars>
      </dgm:prSet>
      <dgm:spPr/>
      <dgm:t>
        <a:bodyPr/>
        <a:lstStyle/>
        <a:p>
          <a:endParaRPr lang="en-US"/>
        </a:p>
      </dgm:t>
    </dgm:pt>
    <dgm:pt modelId="{C4C96907-FA17-4C25-8C3F-9A20862659BE}" type="pres">
      <dgm:prSet presAssocID="{B7D18AEF-D81E-4AC0-A732-0035507F6C95}" presName="ellipse6" presStyleLbl="vennNode1" presStyleIdx="5" presStyleCnt="6">
        <dgm:presLayoutVars>
          <dgm:bulletEnabled val="1"/>
        </dgm:presLayoutVars>
      </dgm:prSet>
      <dgm:spPr/>
      <dgm:t>
        <a:bodyPr/>
        <a:lstStyle/>
        <a:p>
          <a:endParaRPr lang="en-US"/>
        </a:p>
      </dgm:t>
    </dgm:pt>
  </dgm:ptLst>
  <dgm:cxnLst>
    <dgm:cxn modelId="{F58C7AE3-AF7A-4FE8-9FD8-890792DA6A1D}" type="presOf" srcId="{A9FCDA3D-CD04-4CFA-B1E5-565D2DE9CFDC}" destId="{AA7E5919-5CAF-466A-940E-7D02124DC5CD}" srcOrd="0" destOrd="0" presId="urn:microsoft.com/office/officeart/2005/8/layout/rings+Icon"/>
    <dgm:cxn modelId="{2D7179C5-5D82-4AE0-B5FF-58E3D3E2B0F7}" type="presOf" srcId="{B7D18AEF-D81E-4AC0-A732-0035507F6C95}" destId="{7C55F283-03CD-4D98-BBE3-640965A631FA}" srcOrd="0" destOrd="0" presId="urn:microsoft.com/office/officeart/2005/8/layout/rings+Icon"/>
    <dgm:cxn modelId="{DD392676-9E98-4AC5-94EA-0112B0FFD4C9}" srcId="{B7D18AEF-D81E-4AC0-A732-0035507F6C95}" destId="{09CF2D2B-6898-43A8-B219-71DA11D63A8C}" srcOrd="1" destOrd="0" parTransId="{F59CF0B4-9729-470A-9BBC-A79C9269CA37}" sibTransId="{CA59D7CC-7F24-4C88-B819-70E171ECC349}"/>
    <dgm:cxn modelId="{E2FFE056-CA78-4FD4-A5C9-0C8CD1EE07B3}" type="presOf" srcId="{09CF2D2B-6898-43A8-B219-71DA11D63A8C}" destId="{37558D82-DCD3-497A-A773-FF841C214D2E}" srcOrd="0" destOrd="0" presId="urn:microsoft.com/office/officeart/2005/8/layout/rings+Icon"/>
    <dgm:cxn modelId="{F97AB171-8139-4771-B887-DD4F272010CD}" srcId="{B7D18AEF-D81E-4AC0-A732-0035507F6C95}" destId="{F442819C-268E-4E84-B075-82999F328CD0}" srcOrd="3" destOrd="0" parTransId="{349A8A41-530E-4963-AACC-1E920B136F1E}" sibTransId="{5EE2719E-0806-4E0C-915C-619B1D45132F}"/>
    <dgm:cxn modelId="{3462BACC-4357-4FB0-B66C-EA3385FE6793}" type="presOf" srcId="{584D1784-5D1B-405E-8EEB-5A5714B9E3F5}" destId="{CC3075A4-EBB9-4788-BAD8-578279FCDD40}" srcOrd="0" destOrd="0" presId="urn:microsoft.com/office/officeart/2005/8/layout/rings+Icon"/>
    <dgm:cxn modelId="{CBC46752-B4AB-495F-8516-2D61E4500CC2}" type="presOf" srcId="{790CCFA5-476E-441C-95D3-B2CEFBA95AC2}" destId="{6FD56F13-4748-417E-A440-916772438AD0}" srcOrd="0" destOrd="0" presId="urn:microsoft.com/office/officeart/2005/8/layout/rings+Icon"/>
    <dgm:cxn modelId="{E8F7BC6F-1FB3-4965-8FCB-45CDAD351CB9}" type="presOf" srcId="{12F7D619-7BB7-4925-BC94-F15009BAE178}" destId="{C4C96907-FA17-4C25-8C3F-9A20862659BE}" srcOrd="0" destOrd="0" presId="urn:microsoft.com/office/officeart/2005/8/layout/rings+Icon"/>
    <dgm:cxn modelId="{459CFED1-6F48-4B18-8F3D-2ED366136972}" srcId="{B7D18AEF-D81E-4AC0-A732-0035507F6C95}" destId="{790CCFA5-476E-441C-95D3-B2CEFBA95AC2}" srcOrd="4" destOrd="0" parTransId="{BE7D19C8-9D05-4876-82E2-309EAFCDC025}" sibTransId="{BB120E4F-130F-4831-9681-9E9F52CC950E}"/>
    <dgm:cxn modelId="{8A6613A7-BAB2-48AE-8B35-70ECF4C4CE30}" srcId="{B7D18AEF-D81E-4AC0-A732-0035507F6C95}" destId="{584D1784-5D1B-405E-8EEB-5A5714B9E3F5}" srcOrd="2" destOrd="0" parTransId="{B2C3BF06-B313-4C19-9788-C9298DB8CEE9}" sibTransId="{533BA6A7-76C5-4435-B9FB-0D04E338F57E}"/>
    <dgm:cxn modelId="{302551DC-DFCC-419A-ACEA-AA2D1DD3A403}" srcId="{B7D18AEF-D81E-4AC0-A732-0035507F6C95}" destId="{A9FCDA3D-CD04-4CFA-B1E5-565D2DE9CFDC}" srcOrd="0" destOrd="0" parTransId="{BE9F3D2E-5197-4570-B076-4CF3517C3656}" sibTransId="{F102899F-5B3A-4F0E-B5F3-6B8BDC4B65AC}"/>
    <dgm:cxn modelId="{E2B5336A-549C-42AD-A691-B5612567EBA4}" srcId="{B7D18AEF-D81E-4AC0-A732-0035507F6C95}" destId="{12F7D619-7BB7-4925-BC94-F15009BAE178}" srcOrd="5" destOrd="0" parTransId="{0A8A986D-7F24-443E-877E-3EAC98790E88}" sibTransId="{735B44C6-95DC-4E47-B136-B7A993111D26}"/>
    <dgm:cxn modelId="{1CD98505-5C9C-4A8E-8A99-EA8D7075668E}" type="presOf" srcId="{F442819C-268E-4E84-B075-82999F328CD0}" destId="{5698A931-446F-4A3B-9C6A-E361F40F169A}" srcOrd="0" destOrd="0" presId="urn:microsoft.com/office/officeart/2005/8/layout/rings+Icon"/>
    <dgm:cxn modelId="{64A3982F-3BD3-496C-98F4-54F380D25D41}" type="presParOf" srcId="{7C55F283-03CD-4D98-BBE3-640965A631FA}" destId="{AA7E5919-5CAF-466A-940E-7D02124DC5CD}" srcOrd="0" destOrd="0" presId="urn:microsoft.com/office/officeart/2005/8/layout/rings+Icon"/>
    <dgm:cxn modelId="{14DE8F29-9F2A-4669-80E9-FBA0507EC628}" type="presParOf" srcId="{7C55F283-03CD-4D98-BBE3-640965A631FA}" destId="{37558D82-DCD3-497A-A773-FF841C214D2E}" srcOrd="1" destOrd="0" presId="urn:microsoft.com/office/officeart/2005/8/layout/rings+Icon"/>
    <dgm:cxn modelId="{DEC68034-08B3-4547-B105-7E63816C4626}" type="presParOf" srcId="{7C55F283-03CD-4D98-BBE3-640965A631FA}" destId="{CC3075A4-EBB9-4788-BAD8-578279FCDD40}" srcOrd="2" destOrd="0" presId="urn:microsoft.com/office/officeart/2005/8/layout/rings+Icon"/>
    <dgm:cxn modelId="{6B36014B-3B20-4E71-AD90-4B2AB7D60634}" type="presParOf" srcId="{7C55F283-03CD-4D98-BBE3-640965A631FA}" destId="{5698A931-446F-4A3B-9C6A-E361F40F169A}" srcOrd="3" destOrd="0" presId="urn:microsoft.com/office/officeart/2005/8/layout/rings+Icon"/>
    <dgm:cxn modelId="{BB5CBD07-2993-41C6-A58B-0664097DCB83}" type="presParOf" srcId="{7C55F283-03CD-4D98-BBE3-640965A631FA}" destId="{6FD56F13-4748-417E-A440-916772438AD0}" srcOrd="4" destOrd="0" presId="urn:microsoft.com/office/officeart/2005/8/layout/rings+Icon"/>
    <dgm:cxn modelId="{95B52CA6-78CA-473E-86C4-C77707077E4B}" type="presParOf" srcId="{7C55F283-03CD-4D98-BBE3-640965A631FA}" destId="{C4C96907-FA17-4C25-8C3F-9A20862659BE}"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08/26/2016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93574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13929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90939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336941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26</a:t>
            </a:fld>
            <a:endParaRPr lang="en-US" dirty="0"/>
          </a:p>
        </p:txBody>
      </p:sp>
    </p:spTree>
    <p:extLst>
      <p:ext uri="{BB962C8B-B14F-4D97-AF65-F5344CB8AC3E}">
        <p14:creationId xmlns:p14="http://schemas.microsoft.com/office/powerpoint/2010/main" val="411852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28</a:t>
            </a:fld>
            <a:endParaRPr lang="en-US" dirty="0"/>
          </a:p>
        </p:txBody>
      </p:sp>
    </p:spTree>
    <p:extLst>
      <p:ext uri="{BB962C8B-B14F-4D97-AF65-F5344CB8AC3E}">
        <p14:creationId xmlns:p14="http://schemas.microsoft.com/office/powerpoint/2010/main" val="333754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29</a:t>
            </a:fld>
            <a:endParaRPr lang="en-US" dirty="0"/>
          </a:p>
        </p:txBody>
      </p:sp>
    </p:spTree>
    <p:extLst>
      <p:ext uri="{BB962C8B-B14F-4D97-AF65-F5344CB8AC3E}">
        <p14:creationId xmlns:p14="http://schemas.microsoft.com/office/powerpoint/2010/main" val="195819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30</a:t>
            </a:fld>
            <a:endParaRPr lang="en-US" dirty="0"/>
          </a:p>
        </p:txBody>
      </p:sp>
    </p:spTree>
    <p:extLst>
      <p:ext uri="{BB962C8B-B14F-4D97-AF65-F5344CB8AC3E}">
        <p14:creationId xmlns:p14="http://schemas.microsoft.com/office/powerpoint/2010/main" val="60344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31</a:t>
            </a:fld>
            <a:endParaRPr lang="en-US" dirty="0"/>
          </a:p>
        </p:txBody>
      </p:sp>
    </p:spTree>
    <p:extLst>
      <p:ext uri="{BB962C8B-B14F-4D97-AF65-F5344CB8AC3E}">
        <p14:creationId xmlns:p14="http://schemas.microsoft.com/office/powerpoint/2010/main" val="246602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the consultant pharmacist been trained in antibiotic stewardship?  </a:t>
            </a:r>
          </a:p>
          <a:p>
            <a:r>
              <a:rPr lang="en-US" dirty="0" smtClean="0"/>
              <a:t>Partner with stewardship teams at referral hospitals</a:t>
            </a:r>
            <a:r>
              <a:rPr lang="en-US" baseline="0" dirty="0" smtClean="0"/>
              <a:t> regarding antibiotic usage and resistant patterns.</a:t>
            </a:r>
          </a:p>
          <a:p>
            <a:r>
              <a:rPr lang="en-US" baseline="0" dirty="0" smtClean="0"/>
              <a:t>Consult with external infectious disease experts.</a:t>
            </a:r>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32</a:t>
            </a:fld>
            <a:endParaRPr lang="en-US" dirty="0"/>
          </a:p>
        </p:txBody>
      </p:sp>
    </p:spTree>
    <p:extLst>
      <p:ext uri="{BB962C8B-B14F-4D97-AF65-F5344CB8AC3E}">
        <p14:creationId xmlns:p14="http://schemas.microsoft.com/office/powerpoint/2010/main" val="2426333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33</a:t>
            </a:fld>
            <a:endParaRPr lang="en-US" dirty="0"/>
          </a:p>
        </p:txBody>
      </p:sp>
    </p:spTree>
    <p:extLst>
      <p:ext uri="{BB962C8B-B14F-4D97-AF65-F5344CB8AC3E}">
        <p14:creationId xmlns:p14="http://schemas.microsoft.com/office/powerpoint/2010/main" val="36651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35</a:t>
            </a:fld>
            <a:endParaRPr lang="en-US" dirty="0"/>
          </a:p>
        </p:txBody>
      </p:sp>
    </p:spTree>
    <p:extLst>
      <p:ext uri="{BB962C8B-B14F-4D97-AF65-F5344CB8AC3E}">
        <p14:creationId xmlns:p14="http://schemas.microsoft.com/office/powerpoint/2010/main" val="190074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CD5BA-9B33-4F2D-8108-5014C34533DB}" type="slidenum">
              <a:rPr lang="en-US" smtClean="0"/>
              <a:t>5</a:t>
            </a:fld>
            <a:endParaRPr lang="en-US" dirty="0"/>
          </a:p>
        </p:txBody>
      </p:sp>
    </p:spTree>
    <p:extLst>
      <p:ext uri="{BB962C8B-B14F-4D97-AF65-F5344CB8AC3E}">
        <p14:creationId xmlns:p14="http://schemas.microsoft.com/office/powerpoint/2010/main" val="393177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36</a:t>
            </a:fld>
            <a:endParaRPr lang="en-US" dirty="0"/>
          </a:p>
        </p:txBody>
      </p:sp>
    </p:spTree>
    <p:extLst>
      <p:ext uri="{BB962C8B-B14F-4D97-AF65-F5344CB8AC3E}">
        <p14:creationId xmlns:p14="http://schemas.microsoft.com/office/powerpoint/2010/main" val="150227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37</a:t>
            </a:fld>
            <a:endParaRPr lang="en-US" dirty="0"/>
          </a:p>
        </p:txBody>
      </p:sp>
    </p:spTree>
    <p:extLst>
      <p:ext uri="{BB962C8B-B14F-4D97-AF65-F5344CB8AC3E}">
        <p14:creationId xmlns:p14="http://schemas.microsoft.com/office/powerpoint/2010/main" val="255681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3556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5AB70-7881-4E81-B53A-C5C77A467EBF}" type="slidenum">
              <a:rPr lang="en-US" smtClean="0"/>
              <a:t>40</a:t>
            </a:fld>
            <a:endParaRPr lang="en-US" dirty="0"/>
          </a:p>
        </p:txBody>
      </p:sp>
    </p:spTree>
    <p:extLst>
      <p:ext uri="{BB962C8B-B14F-4D97-AF65-F5344CB8AC3E}">
        <p14:creationId xmlns:p14="http://schemas.microsoft.com/office/powerpoint/2010/main" val="135639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1022221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2314078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46</a:t>
            </a:fld>
            <a:endParaRPr lang="en-US" dirty="0"/>
          </a:p>
        </p:txBody>
      </p:sp>
    </p:spTree>
    <p:extLst>
      <p:ext uri="{BB962C8B-B14F-4D97-AF65-F5344CB8AC3E}">
        <p14:creationId xmlns:p14="http://schemas.microsoft.com/office/powerpoint/2010/main" val="3959982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47</a:t>
            </a:fld>
            <a:endParaRPr lang="en-US" dirty="0"/>
          </a:p>
        </p:txBody>
      </p:sp>
    </p:spTree>
    <p:extLst>
      <p:ext uri="{BB962C8B-B14F-4D97-AF65-F5344CB8AC3E}">
        <p14:creationId xmlns:p14="http://schemas.microsoft.com/office/powerpoint/2010/main" val="160350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48</a:t>
            </a:fld>
            <a:endParaRPr lang="en-US" dirty="0"/>
          </a:p>
        </p:txBody>
      </p:sp>
    </p:spTree>
    <p:extLst>
      <p:ext uri="{BB962C8B-B14F-4D97-AF65-F5344CB8AC3E}">
        <p14:creationId xmlns:p14="http://schemas.microsoft.com/office/powerpoint/2010/main" val="379324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49</a:t>
            </a:fld>
            <a:endParaRPr lang="en-US" dirty="0"/>
          </a:p>
        </p:txBody>
      </p:sp>
    </p:spTree>
    <p:extLst>
      <p:ext uri="{BB962C8B-B14F-4D97-AF65-F5344CB8AC3E}">
        <p14:creationId xmlns:p14="http://schemas.microsoft.com/office/powerpoint/2010/main" val="36413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isolation/transmission based precautions and dietary related concerns with communicable diseases and food borne illnesses.</a:t>
            </a:r>
            <a:endParaRPr lang="en-US" dirty="0"/>
          </a:p>
        </p:txBody>
      </p:sp>
      <p:sp>
        <p:nvSpPr>
          <p:cNvPr id="4" name="Slide Number Placeholder 3"/>
          <p:cNvSpPr>
            <a:spLocks noGrp="1"/>
          </p:cNvSpPr>
          <p:nvPr>
            <p:ph type="sldNum" sz="quarter" idx="10"/>
          </p:nvPr>
        </p:nvSpPr>
        <p:spPr/>
        <p:txBody>
          <a:bodyPr/>
          <a:lstStyle/>
          <a:p>
            <a:fld id="{E4FCD5BA-9B33-4F2D-8108-5014C34533DB}" type="slidenum">
              <a:rPr lang="en-US" smtClean="0"/>
              <a:t>6</a:t>
            </a:fld>
            <a:endParaRPr lang="en-US" dirty="0"/>
          </a:p>
        </p:txBody>
      </p:sp>
    </p:spTree>
    <p:extLst>
      <p:ext uri="{BB962C8B-B14F-4D97-AF65-F5344CB8AC3E}">
        <p14:creationId xmlns:p14="http://schemas.microsoft.com/office/powerpoint/2010/main" val="1276136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1459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7740B-BDEA-4045-A23A-B3CE921BE305}" type="slidenum">
              <a:rPr lang="en-US" smtClean="0"/>
              <a:t>51</a:t>
            </a:fld>
            <a:endParaRPr lang="en-US" dirty="0"/>
          </a:p>
        </p:txBody>
      </p:sp>
    </p:spTree>
    <p:extLst>
      <p:ext uri="{BB962C8B-B14F-4D97-AF65-F5344CB8AC3E}">
        <p14:creationId xmlns:p14="http://schemas.microsoft.com/office/powerpoint/2010/main" val="1052161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77010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final slide describing the regulation.  Mention the primary method</a:t>
            </a:r>
            <a:r>
              <a:rPr lang="en-US" baseline="0" dirty="0" smtClean="0"/>
              <a:t> to prevent the spread of infection being hand hygiene…and that it is everybody’s responsibility.  Discuss the management of linens…all soiled linens are considered contaminated and should be treated as infectious…so PPE for sorting and handling all soiled linens.</a:t>
            </a:r>
            <a:endParaRPr lang="en-US" dirty="0"/>
          </a:p>
        </p:txBody>
      </p:sp>
      <p:sp>
        <p:nvSpPr>
          <p:cNvPr id="4" name="Slide Number Placeholder 3"/>
          <p:cNvSpPr>
            <a:spLocks noGrp="1"/>
          </p:cNvSpPr>
          <p:nvPr>
            <p:ph type="sldNum" sz="quarter" idx="10"/>
          </p:nvPr>
        </p:nvSpPr>
        <p:spPr/>
        <p:txBody>
          <a:bodyPr/>
          <a:lstStyle/>
          <a:p>
            <a:fld id="{E4FCD5BA-9B33-4F2D-8108-5014C34533DB}" type="slidenum">
              <a:rPr lang="en-US" smtClean="0"/>
              <a:t>7</a:t>
            </a:fld>
            <a:endParaRPr lang="en-US" dirty="0"/>
          </a:p>
        </p:txBody>
      </p:sp>
    </p:spTree>
    <p:extLst>
      <p:ext uri="{BB962C8B-B14F-4D97-AF65-F5344CB8AC3E}">
        <p14:creationId xmlns:p14="http://schemas.microsoft.com/office/powerpoint/2010/main" val="160126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72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6053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7740B-BDEA-4045-A23A-B3CE921BE305}" type="slidenum">
              <a:rPr lang="en-US" smtClean="0"/>
              <a:t>18</a:t>
            </a:fld>
            <a:endParaRPr lang="en-US" dirty="0"/>
          </a:p>
        </p:txBody>
      </p:sp>
    </p:spTree>
    <p:extLst>
      <p:ext uri="{BB962C8B-B14F-4D97-AF65-F5344CB8AC3E}">
        <p14:creationId xmlns:p14="http://schemas.microsoft.com/office/powerpoint/2010/main" val="275824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7740B-BDEA-4045-A23A-B3CE921BE305}" type="slidenum">
              <a:rPr lang="en-US" smtClean="0"/>
              <a:t>19</a:t>
            </a:fld>
            <a:endParaRPr lang="en-US" dirty="0"/>
          </a:p>
        </p:txBody>
      </p:sp>
    </p:spTree>
    <p:extLst>
      <p:ext uri="{BB962C8B-B14F-4D97-AF65-F5344CB8AC3E}">
        <p14:creationId xmlns:p14="http://schemas.microsoft.com/office/powerpoint/2010/main" val="34879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7740B-BDEA-4045-A23A-B3CE921BE305}" type="slidenum">
              <a:rPr lang="en-US" smtClean="0"/>
              <a:t>21</a:t>
            </a:fld>
            <a:endParaRPr lang="en-US" dirty="0"/>
          </a:p>
        </p:txBody>
      </p:sp>
    </p:spTree>
    <p:extLst>
      <p:ext uri="{BB962C8B-B14F-4D97-AF65-F5344CB8AC3E}">
        <p14:creationId xmlns:p14="http://schemas.microsoft.com/office/powerpoint/2010/main" val="1865543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08/26/2016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08/26/2016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08/26/2016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08/26/2016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08/26/2016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08/26/2016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08/26/2016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08/26/2016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jpg@01D1E109.FC09F000"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cdc.gov/longtermcare/pdfs/core-elements-antibiotic-stewardship-checklist.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ico"/></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cdc.gov/hicpac/pdf/isolation/Isolation2007.pdf" TargetMode="External"/><Relationship Id="rId3" Type="http://schemas.openxmlformats.org/officeDocument/2006/relationships/hyperlink" Target="http://www.ahrq.gov/professionals/quality-patient-safety/patient-safety-resources/resources/nh-aspguide/module1/toolkit1/utisbar-form.html" TargetMode="External"/><Relationship Id="rId7" Type="http://schemas.openxmlformats.org/officeDocument/2006/relationships/hyperlink" Target="https://www.cms.gov/Regulations-and-Guidance/Guidance/Transmittals/downloads/r55soma.pdf" TargetMode="External"/><Relationship Id="rId2" Type="http://schemas.openxmlformats.org/officeDocument/2006/relationships/hyperlink" Target="http://www.ahrq.gov/professionals/quality-patient-safety/patient-safety-resources/resources/nh-aspguide/module1/toolkit1/notallinfections.html" TargetMode="External"/><Relationship Id="rId1" Type="http://schemas.openxmlformats.org/officeDocument/2006/relationships/slideLayout" Target="../slideLayouts/slideLayout3.xml"/><Relationship Id="rId6" Type="http://schemas.openxmlformats.org/officeDocument/2006/relationships/hyperlink" Target="https://www.cms.gov/Medicare/Provider-Enrollment-and-Certification/SurveyCertificationGenInfo/Downloads/Survey-and-Cert-Letter-15-46.pdf" TargetMode="External"/><Relationship Id="rId5" Type="http://schemas.openxmlformats.org/officeDocument/2006/relationships/hyperlink" Target="https://www.cms.gov/Medicare/Provider-Enrollment-and-Certification/SurveyCertificationGenInfo/Downloads/Survey-and-Cert-Letter-16-05.pdf" TargetMode="External"/><Relationship Id="rId10" Type="http://schemas.openxmlformats.org/officeDocument/2006/relationships/hyperlink" Target="http://www.cdc.gov/longtermcare/prevention/antibiotic-stewardship.html" TargetMode="External"/><Relationship Id="rId4" Type="http://schemas.openxmlformats.org/officeDocument/2006/relationships/hyperlink" Target="https://interact2.net/" TargetMode="External"/><Relationship Id="rId9" Type="http://schemas.openxmlformats.org/officeDocument/2006/relationships/hyperlink" Target="https://wwwn.cdc.gov/nndss/conditions/notifiable/201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dirty="0" smtClean="0"/>
              <a:t>LTC Advances</a:t>
            </a:r>
            <a:endParaRPr lang="en-US" sz="4800" dirty="0"/>
          </a:p>
        </p:txBody>
      </p:sp>
      <p:sp>
        <p:nvSpPr>
          <p:cNvPr id="6" name="Title 5"/>
          <p:cNvSpPr>
            <a:spLocks noGrp="1"/>
          </p:cNvSpPr>
          <p:nvPr>
            <p:ph type="title"/>
          </p:nvPr>
        </p:nvSpPr>
        <p:spPr/>
        <p:txBody>
          <a:bodyPr>
            <a:noAutofit/>
          </a:bodyPr>
          <a:lstStyle/>
          <a:p>
            <a:r>
              <a:rPr lang="en-US" sz="5400" dirty="0" smtClean="0"/>
              <a:t>Infection Prevention and Control</a:t>
            </a:r>
            <a:endParaRPr lang="en-US" sz="5400" dirty="0"/>
          </a:p>
        </p:txBody>
      </p:sp>
      <p:pic>
        <p:nvPicPr>
          <p:cNvPr id="4" name="Picture 3" descr="1 GHC Logo - Full Colo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5638800"/>
            <a:ext cx="2362200" cy="830317"/>
          </a:xfrm>
          <a:prstGeom prst="rect">
            <a:avLst/>
          </a:prstGeom>
          <a:noFill/>
          <a:ln>
            <a:noFill/>
          </a:ln>
        </p:spPr>
      </p:pic>
    </p:spTree>
    <p:extLst>
      <p:ext uri="{BB962C8B-B14F-4D97-AF65-F5344CB8AC3E}">
        <p14:creationId xmlns:p14="http://schemas.microsoft.com/office/powerpoint/2010/main" val="191014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305800" cy="533400"/>
          </a:xfrm>
        </p:spPr>
        <p:txBody>
          <a:bodyPr>
            <a:noAutofit/>
          </a:bodyPr>
          <a:lstStyle/>
          <a:p>
            <a:pPr algn="ctr"/>
            <a:r>
              <a:rPr lang="en-US" b="1" dirty="0" smtClean="0"/>
              <a:t>Purpose</a:t>
            </a:r>
            <a:endParaRPr lang="en-US" b="1" dirty="0"/>
          </a:p>
        </p:txBody>
      </p:sp>
      <p:sp>
        <p:nvSpPr>
          <p:cNvPr id="5" name="Rectangle 4"/>
          <p:cNvSpPr/>
          <p:nvPr/>
        </p:nvSpPr>
        <p:spPr>
          <a:xfrm>
            <a:off x="2362200" y="609600"/>
            <a:ext cx="6553200" cy="5262979"/>
          </a:xfrm>
          <a:prstGeom prst="rect">
            <a:avLst/>
          </a:prstGeom>
        </p:spPr>
        <p:txBody>
          <a:bodyPr wrap="square">
            <a:spAutoFit/>
          </a:bodyPr>
          <a:lstStyle/>
          <a:p>
            <a:r>
              <a:rPr lang="en-US" sz="2800" dirty="0"/>
              <a:t>“These proposed changes are necessary to reflect the substantial advances that have been made over the past several years in theory and practice of service delivery and safety.</a:t>
            </a:r>
          </a:p>
          <a:p>
            <a:r>
              <a:rPr lang="en-US" sz="2800" dirty="0"/>
              <a:t>These proposals are also an integral part of our efforts to achieve broad-based improvements both in the quality of health care furnished through federal programs, and in patient safety, while at the same time reducing procedural burdens on providers.”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42898"/>
            <a:ext cx="2438850" cy="2705100"/>
          </a:xfrm>
          <a:prstGeom prst="rect">
            <a:avLst/>
          </a:prstGeom>
          <a:effectLst>
            <a:softEdge rad="127000"/>
          </a:effectLst>
        </p:spPr>
      </p:pic>
    </p:spTree>
    <p:extLst>
      <p:ext uri="{BB962C8B-B14F-4D97-AF65-F5344CB8AC3E}">
        <p14:creationId xmlns:p14="http://schemas.microsoft.com/office/powerpoint/2010/main" val="423431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0"/>
            <a:ext cx="7010400" cy="990600"/>
          </a:xfrm>
        </p:spPr>
        <p:txBody>
          <a:bodyPr/>
          <a:lstStyle/>
          <a:p>
            <a:pPr algn="ctr"/>
            <a:r>
              <a:rPr lang="en-US" b="1" dirty="0" smtClean="0"/>
              <a:t>U.  Infection Control</a:t>
            </a:r>
            <a:endParaRPr lang="en-US" b="1" dirty="0"/>
          </a:p>
        </p:txBody>
      </p:sp>
      <p:sp>
        <p:nvSpPr>
          <p:cNvPr id="3" name="Rectangle 2"/>
          <p:cNvSpPr/>
          <p:nvPr/>
        </p:nvSpPr>
        <p:spPr>
          <a:xfrm>
            <a:off x="2743200" y="990600"/>
            <a:ext cx="6096000" cy="4524315"/>
          </a:xfrm>
          <a:prstGeom prst="rect">
            <a:avLst/>
          </a:prstGeom>
        </p:spPr>
        <p:txBody>
          <a:bodyPr wrap="square">
            <a:spAutoFit/>
          </a:bodyPr>
          <a:lstStyle/>
          <a:p>
            <a:pPr marL="285750" indent="-285750">
              <a:buFont typeface="Arial" panose="020B0604020202020204" pitchFamily="34" charset="0"/>
              <a:buChar char="•"/>
            </a:pPr>
            <a:r>
              <a:rPr lang="en-US" sz="3200" dirty="0"/>
              <a:t>1 – 3 million HAIs in LTC each year</a:t>
            </a:r>
          </a:p>
          <a:p>
            <a:pPr marL="285750" indent="-285750">
              <a:buFont typeface="Arial" panose="020B0604020202020204" pitchFamily="34" charset="0"/>
              <a:buChar char="•"/>
            </a:pPr>
            <a:r>
              <a:rPr lang="en-US" sz="3200" dirty="0"/>
              <a:t>150,000 hospitalizations</a:t>
            </a:r>
          </a:p>
          <a:p>
            <a:pPr marL="285750" indent="-285750">
              <a:buFont typeface="Arial" panose="020B0604020202020204" pitchFamily="34" charset="0"/>
              <a:buChar char="•"/>
            </a:pPr>
            <a:r>
              <a:rPr lang="en-US" sz="3200" dirty="0"/>
              <a:t>388,000 deaths</a:t>
            </a:r>
          </a:p>
          <a:p>
            <a:pPr marL="285750" indent="-285750">
              <a:buFont typeface="Arial" panose="020B0604020202020204" pitchFamily="34" charset="0"/>
              <a:buChar char="•"/>
            </a:pPr>
            <a:r>
              <a:rPr lang="en-US" sz="3200" dirty="0"/>
              <a:t>$673 million to $2 billion in costs</a:t>
            </a:r>
          </a:p>
          <a:p>
            <a:pPr marL="285750" indent="-285750">
              <a:buFont typeface="Arial" panose="020B0604020202020204" pitchFamily="34" charset="0"/>
              <a:buChar char="•"/>
            </a:pPr>
            <a:r>
              <a:rPr lang="en-US" sz="3200" dirty="0"/>
              <a:t>LTC residents have increased susceptibility to infection</a:t>
            </a:r>
          </a:p>
          <a:p>
            <a:pPr marL="285750" indent="-285750">
              <a:buFont typeface="Arial" panose="020B0604020202020204" pitchFamily="34" charset="0"/>
              <a:buChar char="•"/>
            </a:pPr>
            <a:r>
              <a:rPr lang="en-US" sz="3200" dirty="0"/>
              <a:t>Most common HAIs – UTI, Lower Resp. tract, Skin/soft tissue and Gastrointestinal</a:t>
            </a:r>
          </a:p>
        </p:txBody>
      </p:sp>
      <p:pic>
        <p:nvPicPr>
          <p:cNvPr id="4" name="Picture 2" descr="Image result for images of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2133600" cy="36480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54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174"/>
            <a:ext cx="7010400" cy="1143000"/>
          </a:xfrm>
        </p:spPr>
        <p:txBody>
          <a:bodyPr/>
          <a:lstStyle/>
          <a:p>
            <a:pPr algn="ctr"/>
            <a:r>
              <a:rPr lang="en-US" b="1" dirty="0" smtClean="0"/>
              <a:t>Recommendations</a:t>
            </a:r>
            <a:endParaRPr lang="en-US" b="1" dirty="0"/>
          </a:p>
        </p:txBody>
      </p:sp>
      <p:sp>
        <p:nvSpPr>
          <p:cNvPr id="3" name="Rectangle 2"/>
          <p:cNvSpPr/>
          <p:nvPr/>
        </p:nvSpPr>
        <p:spPr>
          <a:xfrm>
            <a:off x="3556819" y="1125885"/>
            <a:ext cx="5358581" cy="3970318"/>
          </a:xfrm>
          <a:prstGeom prst="rect">
            <a:avLst/>
          </a:prstGeom>
        </p:spPr>
        <p:txBody>
          <a:bodyPr wrap="square">
            <a:spAutoFit/>
          </a:bodyPr>
          <a:lstStyle/>
          <a:p>
            <a:pPr marL="457200" indent="-457200">
              <a:buFont typeface="Arial" panose="020B0604020202020204" pitchFamily="34" charset="0"/>
              <a:buChar char="•"/>
            </a:pPr>
            <a:r>
              <a:rPr lang="en-US" sz="2800" dirty="0"/>
              <a:t>Importance of IPC </a:t>
            </a:r>
            <a:r>
              <a:rPr lang="en-US" sz="2800" dirty="0" smtClean="0"/>
              <a:t>surveillance </a:t>
            </a:r>
          </a:p>
          <a:p>
            <a:pPr marL="457200" indent="-457200">
              <a:buFont typeface="Arial" panose="020B0604020202020204" pitchFamily="34" charset="0"/>
              <a:buChar char="•"/>
            </a:pPr>
            <a:r>
              <a:rPr lang="en-US" sz="2800" dirty="0" smtClean="0"/>
              <a:t>Systems </a:t>
            </a:r>
            <a:r>
              <a:rPr lang="en-US" sz="2800" dirty="0"/>
              <a:t>to </a:t>
            </a:r>
            <a:r>
              <a:rPr lang="en-US" sz="2800" b="1" u="sng" dirty="0"/>
              <a:t>prevent</a:t>
            </a:r>
            <a:r>
              <a:rPr lang="en-US" sz="2800" dirty="0"/>
              <a:t>, identify, report, investigate and control infections</a:t>
            </a:r>
          </a:p>
          <a:p>
            <a:pPr marL="457200" indent="-457200">
              <a:buFont typeface="Arial" panose="020B0604020202020204" pitchFamily="34" charset="0"/>
              <a:buChar char="•"/>
            </a:pPr>
            <a:r>
              <a:rPr lang="en-US" sz="2800" dirty="0"/>
              <a:t>Antibiotic stewardship program</a:t>
            </a:r>
          </a:p>
          <a:p>
            <a:pPr marL="457200" indent="-457200">
              <a:buFont typeface="Arial" panose="020B0604020202020204" pitchFamily="34" charset="0"/>
              <a:buChar char="•"/>
            </a:pPr>
            <a:r>
              <a:rPr lang="en-US" sz="2800" dirty="0"/>
              <a:t>IP with specialized training</a:t>
            </a:r>
          </a:p>
          <a:p>
            <a:pPr marL="457200" indent="-457200">
              <a:buFont typeface="Arial" panose="020B0604020202020204" pitchFamily="34" charset="0"/>
              <a:buChar char="•"/>
            </a:pPr>
            <a:r>
              <a:rPr lang="en-US" sz="2800" dirty="0"/>
              <a:t>Periodic (annual) program review</a:t>
            </a:r>
          </a:p>
          <a:p>
            <a:pPr marL="457200" indent="-457200">
              <a:buFont typeface="Arial" panose="020B0604020202020204" pitchFamily="34" charset="0"/>
              <a:buChar char="•"/>
            </a:pPr>
            <a:r>
              <a:rPr lang="en-US" sz="2800" dirty="0"/>
              <a:t>Integration with QAPI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3233354" cy="3061607"/>
          </a:xfrm>
          <a:prstGeom prst="rect">
            <a:avLst/>
          </a:prstGeom>
          <a:effectLst>
            <a:softEdge rad="127000"/>
          </a:effectLst>
        </p:spPr>
      </p:pic>
    </p:spTree>
    <p:extLst>
      <p:ext uri="{BB962C8B-B14F-4D97-AF65-F5344CB8AC3E}">
        <p14:creationId xmlns:p14="http://schemas.microsoft.com/office/powerpoint/2010/main" val="2543759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10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174"/>
            <a:ext cx="7010400" cy="1143000"/>
          </a:xfrm>
        </p:spPr>
        <p:txBody>
          <a:bodyPr/>
          <a:lstStyle/>
          <a:p>
            <a:pPr algn="ctr"/>
            <a:r>
              <a:rPr lang="en-US" b="1" dirty="0" smtClean="0"/>
              <a:t>IC Pilot Details</a:t>
            </a:r>
            <a:endParaRPr lang="en-US" b="1" dirty="0"/>
          </a:p>
        </p:txBody>
      </p:sp>
      <p:sp>
        <p:nvSpPr>
          <p:cNvPr id="3" name="Rectangle 2"/>
          <p:cNvSpPr/>
          <p:nvPr/>
        </p:nvSpPr>
        <p:spPr>
          <a:xfrm>
            <a:off x="3200400" y="990600"/>
            <a:ext cx="5791200" cy="4832092"/>
          </a:xfrm>
          <a:prstGeom prst="rect">
            <a:avLst/>
          </a:prstGeom>
        </p:spPr>
        <p:txBody>
          <a:bodyPr wrap="square">
            <a:spAutoFit/>
          </a:bodyPr>
          <a:lstStyle/>
          <a:p>
            <a:pPr marL="285750" indent="-285750">
              <a:buFont typeface="Arial" panose="020B0604020202020204" pitchFamily="34" charset="0"/>
              <a:buChar char="•"/>
            </a:pPr>
            <a:r>
              <a:rPr lang="en-US" sz="2800" dirty="0"/>
              <a:t>Joint priorities of Center for Disease Control and Centers for Medicare &amp; Medicaid Services</a:t>
            </a:r>
          </a:p>
          <a:p>
            <a:pPr marL="285750" indent="-285750">
              <a:buFont typeface="Arial" panose="020B0604020202020204" pitchFamily="34" charset="0"/>
              <a:buChar char="•"/>
            </a:pPr>
            <a:r>
              <a:rPr lang="en-US" sz="2800" dirty="0"/>
              <a:t>Statistics similar to proposed rule</a:t>
            </a:r>
          </a:p>
          <a:p>
            <a:pPr marL="285750" indent="-285750">
              <a:buFont typeface="Arial" panose="020B0604020202020204" pitchFamily="34" charset="0"/>
              <a:buChar char="•"/>
            </a:pPr>
            <a:r>
              <a:rPr lang="en-US" sz="2800" dirty="0"/>
              <a:t>Importance of core infection control practices</a:t>
            </a:r>
          </a:p>
          <a:p>
            <a:pPr marL="285750" indent="-285750">
              <a:buFont typeface="Arial" panose="020B0604020202020204" pitchFamily="34" charset="0"/>
              <a:buChar char="•"/>
            </a:pPr>
            <a:r>
              <a:rPr lang="en-US" sz="2800" dirty="0"/>
              <a:t>Transitions in care between LTC and acute</a:t>
            </a:r>
          </a:p>
          <a:p>
            <a:pPr marL="285750" indent="-285750">
              <a:buFont typeface="Arial" panose="020B0604020202020204" pitchFamily="34" charset="0"/>
              <a:buChar char="•"/>
            </a:pPr>
            <a:r>
              <a:rPr lang="en-US" sz="2800" dirty="0"/>
              <a:t>Improve surveyor infection control tools and survey processes to optimize infection control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3" y="1524000"/>
            <a:ext cx="3173730" cy="3886200"/>
          </a:xfrm>
          <a:prstGeom prst="rect">
            <a:avLst/>
          </a:prstGeom>
          <a:effectLst>
            <a:softEdge rad="127000"/>
          </a:effectLst>
        </p:spPr>
      </p:pic>
    </p:spTree>
    <p:extLst>
      <p:ext uri="{BB962C8B-B14F-4D97-AF65-F5344CB8AC3E}">
        <p14:creationId xmlns:p14="http://schemas.microsoft.com/office/powerpoint/2010/main" val="3901849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7010400" cy="1371600"/>
          </a:xfrm>
        </p:spPr>
        <p:txBody>
          <a:bodyPr>
            <a:noAutofit/>
          </a:bodyPr>
          <a:lstStyle/>
          <a:p>
            <a:pPr algn="ctr"/>
            <a:r>
              <a:rPr lang="en-US" sz="4400" b="1" dirty="0" smtClean="0"/>
              <a:t>Pilot Project Snapshot</a:t>
            </a:r>
            <a:endParaRPr lang="en-US" sz="4400" b="1"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37079430"/>
              </p:ext>
            </p:extLst>
          </p:nvPr>
        </p:nvGraphicFramePr>
        <p:xfrm>
          <a:off x="0" y="1066801"/>
          <a:ext cx="9144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154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0"/>
            <a:ext cx="7010400" cy="990600"/>
          </a:xfrm>
        </p:spPr>
        <p:txBody>
          <a:bodyPr>
            <a:noAutofit/>
          </a:bodyPr>
          <a:lstStyle/>
          <a:p>
            <a:pPr algn="ctr"/>
            <a:r>
              <a:rPr lang="en-US" b="1" dirty="0" smtClean="0"/>
              <a:t>Sharing…</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3200" y="1828800"/>
            <a:ext cx="3305705" cy="2392046"/>
          </a:xfrm>
          <a:prstGeom prst="rect">
            <a:avLst/>
          </a:prstGeom>
        </p:spPr>
      </p:pic>
      <p:sp>
        <p:nvSpPr>
          <p:cNvPr id="4" name="Content Placeholder 3"/>
          <p:cNvSpPr>
            <a:spLocks noGrp="1"/>
          </p:cNvSpPr>
          <p:nvPr>
            <p:ph sz="half" idx="4294967295"/>
          </p:nvPr>
        </p:nvSpPr>
        <p:spPr>
          <a:xfrm>
            <a:off x="115200" y="990600"/>
            <a:ext cx="3313800" cy="4657725"/>
          </a:xfrm>
        </p:spPr>
        <p:txBody>
          <a:bodyPr>
            <a:normAutofit/>
          </a:bodyPr>
          <a:lstStyle/>
          <a:p>
            <a:r>
              <a:rPr lang="en-US" sz="2400" dirty="0" smtClean="0"/>
              <a:t>Center self-assessment</a:t>
            </a:r>
          </a:p>
          <a:p>
            <a:r>
              <a:rPr lang="en-US" sz="2400" dirty="0" smtClean="0"/>
              <a:t>IP self-assessment</a:t>
            </a:r>
          </a:p>
          <a:p>
            <a:r>
              <a:rPr lang="en-US" sz="2400" dirty="0" smtClean="0"/>
              <a:t>IP advanced training</a:t>
            </a:r>
          </a:p>
          <a:p>
            <a:r>
              <a:rPr lang="en-US" sz="2400" dirty="0" smtClean="0"/>
              <a:t>Annual center IPC risk assessment</a:t>
            </a:r>
          </a:p>
          <a:p>
            <a:r>
              <a:rPr lang="en-US" sz="2400" dirty="0" smtClean="0"/>
              <a:t>Process surveillance</a:t>
            </a:r>
          </a:p>
          <a:p>
            <a:r>
              <a:rPr lang="en-US" sz="2400" dirty="0" smtClean="0"/>
              <a:t>QAPI</a:t>
            </a:r>
          </a:p>
          <a:p>
            <a:r>
              <a:rPr lang="en-US" sz="2400" dirty="0" smtClean="0"/>
              <a:t>Observations – multi-departmental</a:t>
            </a:r>
          </a:p>
          <a:p>
            <a:r>
              <a:rPr lang="en-US" sz="2400" dirty="0"/>
              <a:t>Staff knowledge</a:t>
            </a:r>
          </a:p>
          <a:p>
            <a:endParaRPr lang="en-US" dirty="0"/>
          </a:p>
        </p:txBody>
      </p:sp>
      <p:sp>
        <p:nvSpPr>
          <p:cNvPr id="5" name="Content Placeholder 4"/>
          <p:cNvSpPr>
            <a:spLocks noGrp="1"/>
          </p:cNvSpPr>
          <p:nvPr>
            <p:ph sz="half" idx="4294967295"/>
          </p:nvPr>
        </p:nvSpPr>
        <p:spPr>
          <a:xfrm>
            <a:off x="5105400" y="990600"/>
            <a:ext cx="4038600" cy="4657725"/>
          </a:xfrm>
        </p:spPr>
        <p:txBody>
          <a:bodyPr>
            <a:noAutofit/>
          </a:bodyPr>
          <a:lstStyle/>
          <a:p>
            <a:r>
              <a:rPr lang="en-US" sz="2400" dirty="0" smtClean="0"/>
              <a:t>Adherence to standard precautions</a:t>
            </a:r>
          </a:p>
          <a:p>
            <a:r>
              <a:rPr lang="en-US" sz="2400" dirty="0" smtClean="0"/>
              <a:t>PPE use and hand hygiene</a:t>
            </a:r>
          </a:p>
          <a:p>
            <a:r>
              <a:rPr lang="en-US" sz="2400" dirty="0" smtClean="0"/>
              <a:t>Injections – “one needle/one syringe/one time”</a:t>
            </a:r>
          </a:p>
          <a:p>
            <a:r>
              <a:rPr lang="en-US" sz="2400" dirty="0" smtClean="0"/>
              <a:t>Antibiotic stewardship program</a:t>
            </a:r>
          </a:p>
          <a:p>
            <a:r>
              <a:rPr lang="en-US" sz="2400" dirty="0" smtClean="0"/>
              <a:t>Communication with other healthcare providers</a:t>
            </a:r>
            <a:endParaRPr lang="en-US" sz="2400" dirty="0"/>
          </a:p>
        </p:txBody>
      </p:sp>
    </p:spTree>
    <p:extLst>
      <p:ext uri="{BB962C8B-B14F-4D97-AF65-F5344CB8AC3E}">
        <p14:creationId xmlns:p14="http://schemas.microsoft.com/office/powerpoint/2010/main" val="3213560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400" cap="none" dirty="0" smtClean="0">
                <a:solidFill>
                  <a:prstClr val="black">
                    <a:lumMod val="85000"/>
                    <a:lumOff val="15000"/>
                  </a:prstClr>
                </a:solidFill>
                <a:ea typeface="+mn-ea"/>
                <a:cs typeface="+mn-cs"/>
              </a:rPr>
              <a:t>Surveillance</a:t>
            </a:r>
            <a:endParaRPr lang="en-US" sz="4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17372" y="3505200"/>
            <a:ext cx="5287327" cy="2971800"/>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tx1"/>
                </a:solidFill>
                <a:cs typeface="Arial" panose="020B0604020202020204" pitchFamily="34" charset="0"/>
              </a:rPr>
              <a:t>Surveillance Review</a:t>
            </a:r>
            <a:endParaRPr lang="en-US" sz="4400" b="1" dirty="0">
              <a:solidFill>
                <a:schemeClr val="tx1"/>
              </a:solidFill>
              <a:cs typeface="Arial" panose="020B0604020202020204" pitchFamily="34" charset="0"/>
            </a:endParaRPr>
          </a:p>
        </p:txBody>
      </p:sp>
      <p:sp>
        <p:nvSpPr>
          <p:cNvPr id="3" name="Content Placeholder 2"/>
          <p:cNvSpPr>
            <a:spLocks noGrp="1"/>
          </p:cNvSpPr>
          <p:nvPr>
            <p:ph idx="1"/>
          </p:nvPr>
        </p:nvSpPr>
        <p:spPr>
          <a:xfrm>
            <a:off x="152400" y="942300"/>
            <a:ext cx="6248400" cy="5458500"/>
          </a:xfrm>
        </p:spPr>
        <p:txBody>
          <a:bodyPr>
            <a:normAutofit fontScale="77500" lnSpcReduction="20000"/>
          </a:bodyPr>
          <a:lstStyle/>
          <a:p>
            <a:pPr>
              <a:spcAft>
                <a:spcPts val="1800"/>
              </a:spcAft>
            </a:pPr>
            <a:r>
              <a:rPr lang="en-US" b="1" u="sng" dirty="0">
                <a:solidFill>
                  <a:srgbClr val="FF0000"/>
                </a:solidFill>
                <a:cs typeface="Arial" pitchFamily="34" charset="0"/>
              </a:rPr>
              <a:t>Ongoing</a:t>
            </a:r>
            <a:r>
              <a:rPr lang="en-US" b="1" dirty="0">
                <a:solidFill>
                  <a:schemeClr val="tx1"/>
                </a:solidFill>
                <a:cs typeface="Arial" pitchFamily="34" charset="0"/>
              </a:rPr>
              <a:t> systematic collection, analysis, and interpretation of outcome specific data for use in planning, implementation, and evaluation of infection prevention and control practices.</a:t>
            </a:r>
          </a:p>
          <a:p>
            <a:pPr marL="741363" lvl="1" indent="-422275">
              <a:spcAft>
                <a:spcPts val="1800"/>
              </a:spcAft>
              <a:buFont typeface="Wingdings" pitchFamily="2" charset="2"/>
              <a:buChar char="Ø"/>
            </a:pPr>
            <a:r>
              <a:rPr lang="en-US" sz="3100" b="1" i="1" u="sng" dirty="0">
                <a:solidFill>
                  <a:schemeClr val="tx1"/>
                </a:solidFill>
                <a:cs typeface="Arial" pitchFamily="34" charset="0"/>
              </a:rPr>
              <a:t>Process Surveillance</a:t>
            </a:r>
            <a:r>
              <a:rPr lang="en-US" sz="3100" b="1" u="sng" dirty="0">
                <a:solidFill>
                  <a:schemeClr val="tx1"/>
                </a:solidFill>
                <a:cs typeface="Arial" pitchFamily="34" charset="0"/>
              </a:rPr>
              <a:t> </a:t>
            </a:r>
            <a:r>
              <a:rPr lang="en-US" sz="3100" b="1" dirty="0">
                <a:solidFill>
                  <a:schemeClr val="tx1"/>
                </a:solidFill>
                <a:cs typeface="Arial" pitchFamily="34" charset="0"/>
              </a:rPr>
              <a:t>– </a:t>
            </a:r>
            <a:r>
              <a:rPr lang="en-US" sz="3100" dirty="0">
                <a:solidFill>
                  <a:schemeClr val="tx1"/>
                </a:solidFill>
                <a:cs typeface="Arial" pitchFamily="34" charset="0"/>
              </a:rPr>
              <a:t>Direct observation of skills, practices and </a:t>
            </a:r>
            <a:r>
              <a:rPr lang="en-US" sz="3100" dirty="0" smtClean="0">
                <a:solidFill>
                  <a:schemeClr val="tx1"/>
                </a:solidFill>
                <a:cs typeface="Arial" pitchFamily="34" charset="0"/>
              </a:rPr>
              <a:t>techniques related to infection prevention and control practice</a:t>
            </a:r>
          </a:p>
          <a:p>
            <a:pPr marL="741363" lvl="1" indent="-422275">
              <a:spcAft>
                <a:spcPts val="1800"/>
              </a:spcAft>
              <a:buFont typeface="Wingdings" pitchFamily="2" charset="2"/>
              <a:buChar char="Ø"/>
            </a:pPr>
            <a:r>
              <a:rPr lang="en-US" sz="3100" b="1" i="1" u="sng" dirty="0" smtClean="0">
                <a:solidFill>
                  <a:schemeClr val="tx1"/>
                </a:solidFill>
                <a:cs typeface="Arial" pitchFamily="34" charset="0"/>
              </a:rPr>
              <a:t>Outcome </a:t>
            </a:r>
            <a:r>
              <a:rPr lang="en-US" sz="3100" b="1" i="1" u="sng" dirty="0">
                <a:solidFill>
                  <a:schemeClr val="tx1"/>
                </a:solidFill>
                <a:cs typeface="Arial" pitchFamily="34" charset="0"/>
              </a:rPr>
              <a:t>Surveillance </a:t>
            </a:r>
            <a:r>
              <a:rPr lang="en-US" sz="3100" b="1" i="1" dirty="0">
                <a:solidFill>
                  <a:schemeClr val="tx1"/>
                </a:solidFill>
                <a:cs typeface="Arial" pitchFamily="34" charset="0"/>
              </a:rPr>
              <a:t>–</a:t>
            </a:r>
            <a:r>
              <a:rPr lang="en-US" sz="3100" b="1" dirty="0">
                <a:solidFill>
                  <a:schemeClr val="tx1"/>
                </a:solidFill>
                <a:cs typeface="Arial" pitchFamily="34" charset="0"/>
              </a:rPr>
              <a:t> </a:t>
            </a:r>
            <a:r>
              <a:rPr lang="en-US" sz="3100" dirty="0">
                <a:solidFill>
                  <a:schemeClr val="tx1"/>
                </a:solidFill>
                <a:cs typeface="Arial" pitchFamily="34" charset="0"/>
              </a:rPr>
              <a:t>Collection, documentation and review of data for individual infection cases including comparison of the </a:t>
            </a:r>
            <a:r>
              <a:rPr lang="en-US" sz="3100" dirty="0" smtClean="0">
                <a:solidFill>
                  <a:schemeClr val="tx1"/>
                </a:solidFill>
                <a:cs typeface="Arial" pitchFamily="34" charset="0"/>
              </a:rPr>
              <a:t>data </a:t>
            </a:r>
            <a:r>
              <a:rPr lang="en-US" sz="3100" dirty="0">
                <a:solidFill>
                  <a:schemeClr val="tx1"/>
                </a:solidFill>
                <a:cs typeface="Arial" pitchFamily="34" charset="0"/>
              </a:rPr>
              <a:t>to standard written definitions of </a:t>
            </a:r>
            <a:r>
              <a:rPr lang="en-US" sz="3100" dirty="0" smtClean="0">
                <a:solidFill>
                  <a:schemeClr val="tx1"/>
                </a:solidFill>
                <a:cs typeface="Arial" pitchFamily="34" charset="0"/>
              </a:rPr>
              <a:t>infections</a:t>
            </a:r>
            <a:endParaRPr lang="en-US" sz="3100" dirty="0">
              <a:solidFill>
                <a:schemeClr val="tx1"/>
              </a:solidFill>
              <a:cs typeface="Arial" pitchFamily="34" charset="0"/>
            </a:endParaRPr>
          </a:p>
          <a:p>
            <a:endParaRPr lang="en-US" dirty="0">
              <a:latin typeface="Arial" panose="020B0604020202020204" pitchFamily="34" charset="0"/>
              <a:cs typeface="Arial" panose="020B0604020202020204" pitchFamily="34" charset="0"/>
            </a:endParaRPr>
          </a:p>
        </p:txBody>
      </p:sp>
      <p:pic>
        <p:nvPicPr>
          <p:cNvPr id="3074" name="Picture 2" descr="Image result for images of surveillan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1487289"/>
            <a:ext cx="2772293" cy="4761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FC9DAE3-369F-4F1D-A89B-E307CCC963C7}" type="slidenum">
              <a:rPr lang="en-US" smtClean="0"/>
              <a:t>18</a:t>
            </a:fld>
            <a:endParaRPr lang="en-US" dirty="0"/>
          </a:p>
        </p:txBody>
      </p:sp>
    </p:spTree>
    <p:extLst>
      <p:ext uri="{BB962C8B-B14F-4D97-AF65-F5344CB8AC3E}">
        <p14:creationId xmlns:p14="http://schemas.microsoft.com/office/powerpoint/2010/main" val="3793357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52400"/>
            <a:ext cx="8458200" cy="838200"/>
          </a:xfrm>
        </p:spPr>
        <p:txBody>
          <a:bodyPr/>
          <a:lstStyle/>
          <a:p>
            <a:pPr algn="ctr"/>
            <a:r>
              <a:rPr lang="en-US" dirty="0" smtClean="0">
                <a:solidFill>
                  <a:srgbClr val="993300"/>
                </a:solidFill>
                <a:latin typeface="Arial" pitchFamily="34" charset="0"/>
                <a:cs typeface="Arial" pitchFamily="34" charset="0"/>
              </a:rPr>
              <a:t>   </a:t>
            </a:r>
            <a:r>
              <a:rPr lang="en-US" sz="4400" b="1" dirty="0" smtClean="0">
                <a:solidFill>
                  <a:schemeClr val="tx1"/>
                </a:solidFill>
                <a:cs typeface="Arial" pitchFamily="34" charset="0"/>
              </a:rPr>
              <a:t>Outcome Surveillance Practices</a:t>
            </a:r>
            <a:endParaRPr lang="en-US" sz="4400" b="1" dirty="0">
              <a:solidFill>
                <a:schemeClr val="tx1"/>
              </a:solidFill>
            </a:endParaRPr>
          </a:p>
        </p:txBody>
      </p:sp>
      <p:sp>
        <p:nvSpPr>
          <p:cNvPr id="7" name="Content Placeholder 6"/>
          <p:cNvSpPr>
            <a:spLocks noGrp="1"/>
          </p:cNvSpPr>
          <p:nvPr>
            <p:ph idx="1"/>
          </p:nvPr>
        </p:nvSpPr>
        <p:spPr>
          <a:xfrm>
            <a:off x="4038600" y="1143000"/>
            <a:ext cx="4267200" cy="5257800"/>
          </a:xfrm>
        </p:spPr>
        <p:txBody>
          <a:bodyPr>
            <a:normAutofit lnSpcReduction="10000"/>
          </a:bodyPr>
          <a:lstStyle/>
          <a:p>
            <a:r>
              <a:rPr lang="en-US" sz="2800" dirty="0">
                <a:solidFill>
                  <a:schemeClr val="tx1"/>
                </a:solidFill>
                <a:cs typeface="Arial" pitchFamily="34" charset="0"/>
              </a:rPr>
              <a:t>For Surveillance </a:t>
            </a:r>
            <a:r>
              <a:rPr lang="en-US" sz="2800" dirty="0" smtClean="0">
                <a:solidFill>
                  <a:schemeClr val="tx1"/>
                </a:solidFill>
                <a:cs typeface="Arial" pitchFamily="34" charset="0"/>
              </a:rPr>
              <a:t>only; highly specific</a:t>
            </a:r>
            <a:endParaRPr lang="en-US" sz="2800" dirty="0">
              <a:solidFill>
                <a:schemeClr val="tx1"/>
              </a:solidFill>
              <a:cs typeface="Arial" pitchFamily="34" charset="0"/>
            </a:endParaRPr>
          </a:p>
          <a:p>
            <a:r>
              <a:rPr lang="en-US" sz="2800" dirty="0">
                <a:solidFill>
                  <a:schemeClr val="tx1"/>
                </a:solidFill>
                <a:cs typeface="Arial" pitchFamily="34" charset="0"/>
              </a:rPr>
              <a:t>Applied </a:t>
            </a:r>
            <a:r>
              <a:rPr lang="en-US" sz="2800" dirty="0" smtClean="0">
                <a:solidFill>
                  <a:schemeClr val="tx1"/>
                </a:solidFill>
                <a:cs typeface="Arial" pitchFamily="34" charset="0"/>
              </a:rPr>
              <a:t>retrospectively; standardized</a:t>
            </a:r>
            <a:endParaRPr lang="en-US" sz="2800" dirty="0">
              <a:solidFill>
                <a:schemeClr val="tx1"/>
              </a:solidFill>
              <a:cs typeface="Arial" pitchFamily="34" charset="0"/>
            </a:endParaRPr>
          </a:p>
          <a:p>
            <a:r>
              <a:rPr lang="en-US" sz="2800" dirty="0">
                <a:solidFill>
                  <a:schemeClr val="tx1"/>
                </a:solidFill>
                <a:cs typeface="Arial" pitchFamily="34" charset="0"/>
              </a:rPr>
              <a:t>Focus on transmissible &amp;</a:t>
            </a:r>
            <a:r>
              <a:rPr lang="en-US" sz="2800" dirty="0" smtClean="0">
                <a:solidFill>
                  <a:schemeClr val="tx1"/>
                </a:solidFill>
                <a:cs typeface="Arial" pitchFamily="34" charset="0"/>
              </a:rPr>
              <a:t> </a:t>
            </a:r>
            <a:r>
              <a:rPr lang="en-US" sz="2800" dirty="0">
                <a:solidFill>
                  <a:schemeClr val="tx1"/>
                </a:solidFill>
                <a:cs typeface="Arial" pitchFamily="34" charset="0"/>
              </a:rPr>
              <a:t>preventable infections</a:t>
            </a:r>
          </a:p>
          <a:p>
            <a:r>
              <a:rPr lang="en-US" sz="2800" dirty="0" smtClean="0">
                <a:solidFill>
                  <a:schemeClr val="tx1"/>
                </a:solidFill>
                <a:cs typeface="Arial" pitchFamily="34" charset="0"/>
              </a:rPr>
              <a:t>Data collection, documentation, rates, trends, analysis, communication, action plans, training, follow-up, revision</a:t>
            </a:r>
            <a:endParaRPr lang="en-US" sz="2800" dirty="0">
              <a:solidFill>
                <a:schemeClr val="tx1"/>
              </a:solidFill>
              <a:cs typeface="Arial"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7FC9DAE3-369F-4F1D-A89B-E307CCC963C7}" type="slidenum">
              <a:rPr lang="en-US" smtClean="0"/>
              <a:t>19</a:t>
            </a:fld>
            <a:endParaRPr lang="en-US" dirty="0"/>
          </a:p>
        </p:txBody>
      </p:sp>
      <p:pic>
        <p:nvPicPr>
          <p:cNvPr id="8194" name="Picture 2" descr="Image result for images of data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119116" cy="4038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6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Objectives</a:t>
            </a:r>
            <a:endParaRPr lang="en-US" sz="4400" b="1" dirty="0"/>
          </a:p>
        </p:txBody>
      </p:sp>
      <p:sp>
        <p:nvSpPr>
          <p:cNvPr id="3" name="Content Placeholder 2"/>
          <p:cNvSpPr>
            <a:spLocks noGrp="1"/>
          </p:cNvSpPr>
          <p:nvPr>
            <p:ph idx="1"/>
          </p:nvPr>
        </p:nvSpPr>
        <p:spPr>
          <a:xfrm>
            <a:off x="457200" y="1905000"/>
            <a:ext cx="8229600" cy="4572000"/>
          </a:xfrm>
        </p:spPr>
        <p:txBody>
          <a:bodyPr>
            <a:normAutofit fontScale="85000" lnSpcReduction="20000"/>
          </a:bodyPr>
          <a:lstStyle/>
          <a:p>
            <a:r>
              <a:rPr lang="en-US" dirty="0" smtClean="0"/>
              <a:t>Review the components of regulation 483.65</a:t>
            </a:r>
          </a:p>
          <a:p>
            <a:r>
              <a:rPr lang="en-US" dirty="0" smtClean="0"/>
              <a:t>Discuss the </a:t>
            </a:r>
            <a:r>
              <a:rPr lang="en-US" dirty="0"/>
              <a:t>CMS proposed rule changes for 483.65 </a:t>
            </a:r>
            <a:r>
              <a:rPr lang="en-US" dirty="0" smtClean="0"/>
              <a:t>and the CMS Infection Control Pilot Project </a:t>
            </a:r>
          </a:p>
          <a:p>
            <a:r>
              <a:rPr lang="en-US" dirty="0" smtClean="0"/>
              <a:t>Describe  IC surveillance expectations in LTC</a:t>
            </a:r>
          </a:p>
          <a:p>
            <a:r>
              <a:rPr lang="en-US" dirty="0" smtClean="0"/>
              <a:t>Explain components of an effective antibiotic stewardship program</a:t>
            </a:r>
          </a:p>
          <a:p>
            <a:r>
              <a:rPr lang="en-US" dirty="0" smtClean="0"/>
              <a:t>Identify proven clinical practice tools for recognizing changes in condition</a:t>
            </a:r>
          </a:p>
          <a:p>
            <a:r>
              <a:rPr lang="en-US" dirty="0" smtClean="0"/>
              <a:t>Discuss approaches to improve infection prevention and control practices for the continuum of care in the elderly</a:t>
            </a:r>
          </a:p>
          <a:p>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826315">
            <a:off x="6126151" y="174445"/>
            <a:ext cx="2974526" cy="1892881"/>
          </a:xfrm>
          <a:prstGeom prst="rect">
            <a:avLst/>
          </a:prstGeom>
          <a:effectLst>
            <a:softEdge rad="127000"/>
          </a:effectLst>
        </p:spPr>
      </p:pic>
    </p:spTree>
    <p:extLst>
      <p:ext uri="{BB962C8B-B14F-4D97-AF65-F5344CB8AC3E}">
        <p14:creationId xmlns:p14="http://schemas.microsoft.com/office/powerpoint/2010/main" val="3374440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1363" y="76200"/>
            <a:ext cx="8402637" cy="685800"/>
          </a:xfrm>
        </p:spPr>
        <p:txBody>
          <a:bodyPr>
            <a:noAutofit/>
          </a:bodyPr>
          <a:lstStyle/>
          <a:p>
            <a:pPr algn="ctr"/>
            <a:r>
              <a:rPr lang="en-US" sz="4400" b="1" dirty="0" smtClean="0"/>
              <a:t>Process to Outcome Surveillance</a:t>
            </a:r>
            <a:endParaRPr lang="en-US" sz="4400" b="1" dirty="0"/>
          </a:p>
        </p:txBody>
      </p:sp>
      <p:pic>
        <p:nvPicPr>
          <p:cNvPr id="6" name="Picture 4" descr="Image result for images of infection control outcome surveill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496360"/>
            <a:ext cx="4191000" cy="39960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789039"/>
            <a:ext cx="5715000" cy="5410712"/>
          </a:xfrm>
          <a:prstGeom prst="rect">
            <a:avLst/>
          </a:prstGeom>
        </p:spPr>
        <p:txBody>
          <a:bodyPr wrap="square">
            <a:spAutoFit/>
          </a:bodyPr>
          <a:lstStyle/>
          <a:p>
            <a:pPr marL="857250" lvl="1" indent="-457200">
              <a:lnSpc>
                <a:spcPct val="160000"/>
              </a:lnSpc>
              <a:spcBef>
                <a:spcPts val="0"/>
              </a:spcBef>
              <a:buFont typeface="Wingdings" pitchFamily="2" charset="2"/>
              <a:buChar char="q"/>
            </a:pPr>
            <a:r>
              <a:rPr lang="en-US" sz="2400" dirty="0">
                <a:cs typeface="Arial" pitchFamily="34" charset="0"/>
              </a:rPr>
              <a:t>Hand </a:t>
            </a:r>
            <a:r>
              <a:rPr lang="en-US" sz="2400" dirty="0" smtClean="0">
                <a:cs typeface="Arial" pitchFamily="34" charset="0"/>
              </a:rPr>
              <a:t>hygiene, use of PPE</a:t>
            </a:r>
          </a:p>
          <a:p>
            <a:pPr marL="857250" lvl="1" indent="-457200">
              <a:lnSpc>
                <a:spcPct val="160000"/>
              </a:lnSpc>
              <a:spcBef>
                <a:spcPts val="0"/>
              </a:spcBef>
              <a:buFont typeface="Wingdings" pitchFamily="2" charset="2"/>
              <a:buChar char="q"/>
            </a:pPr>
            <a:r>
              <a:rPr lang="en-US" sz="2400" dirty="0" smtClean="0">
                <a:cs typeface="Arial" pitchFamily="34" charset="0"/>
              </a:rPr>
              <a:t>Medication Pass, injection practices</a:t>
            </a:r>
          </a:p>
          <a:p>
            <a:pPr marL="857250" lvl="1" indent="-457200">
              <a:lnSpc>
                <a:spcPct val="160000"/>
              </a:lnSpc>
              <a:spcBef>
                <a:spcPts val="0"/>
              </a:spcBef>
              <a:buFont typeface="Wingdings" pitchFamily="2" charset="2"/>
              <a:buChar char="q"/>
            </a:pPr>
            <a:r>
              <a:rPr lang="en-US" sz="2400" dirty="0" smtClean="0">
                <a:cs typeface="Arial" pitchFamily="34" charset="0"/>
              </a:rPr>
              <a:t>Wound/skin care</a:t>
            </a:r>
          </a:p>
          <a:p>
            <a:pPr marL="857250" lvl="1" indent="-457200">
              <a:lnSpc>
                <a:spcPct val="160000"/>
              </a:lnSpc>
              <a:spcBef>
                <a:spcPts val="0"/>
              </a:spcBef>
              <a:buFont typeface="Wingdings" pitchFamily="2" charset="2"/>
              <a:buChar char="q"/>
            </a:pPr>
            <a:r>
              <a:rPr lang="en-US" sz="2400" dirty="0" smtClean="0">
                <a:cs typeface="Arial" pitchFamily="34" charset="0"/>
              </a:rPr>
              <a:t>Environmental surfaces</a:t>
            </a:r>
          </a:p>
          <a:p>
            <a:pPr marL="857250" lvl="1" indent="-457200">
              <a:lnSpc>
                <a:spcPct val="160000"/>
              </a:lnSpc>
              <a:spcBef>
                <a:spcPts val="0"/>
              </a:spcBef>
              <a:buFont typeface="Wingdings" pitchFamily="2" charset="2"/>
              <a:buChar char="q"/>
            </a:pPr>
            <a:r>
              <a:rPr lang="en-US" sz="2400" dirty="0" smtClean="0">
                <a:cs typeface="Arial" pitchFamily="34" charset="0"/>
              </a:rPr>
              <a:t>Food service</a:t>
            </a:r>
            <a:endParaRPr lang="en-US" sz="2400" dirty="0">
              <a:cs typeface="Arial" pitchFamily="34" charset="0"/>
            </a:endParaRPr>
          </a:p>
          <a:p>
            <a:pPr marL="857250" lvl="1" indent="-457200">
              <a:lnSpc>
                <a:spcPct val="160000"/>
              </a:lnSpc>
              <a:spcBef>
                <a:spcPts val="0"/>
              </a:spcBef>
              <a:buFont typeface="Wingdings" pitchFamily="2" charset="2"/>
              <a:buChar char="q"/>
            </a:pPr>
            <a:r>
              <a:rPr lang="en-US" sz="2400" dirty="0">
                <a:cs typeface="Arial" pitchFamily="34" charset="0"/>
              </a:rPr>
              <a:t>Isolation practices </a:t>
            </a:r>
          </a:p>
          <a:p>
            <a:pPr marL="862012" lvl="1" indent="-457200">
              <a:lnSpc>
                <a:spcPct val="160000"/>
              </a:lnSpc>
              <a:spcBef>
                <a:spcPts val="0"/>
              </a:spcBef>
              <a:buFont typeface="Wingdings" pitchFamily="2" charset="2"/>
              <a:buChar char="q"/>
            </a:pPr>
            <a:r>
              <a:rPr lang="en-US" sz="2400" dirty="0">
                <a:cs typeface="Arial" pitchFamily="34" charset="0"/>
              </a:rPr>
              <a:t>Cleaning/disinfecting equipment  </a:t>
            </a:r>
          </a:p>
          <a:p>
            <a:pPr marL="857250" lvl="1" indent="-457200">
              <a:lnSpc>
                <a:spcPct val="160000"/>
              </a:lnSpc>
              <a:spcBef>
                <a:spcPts val="0"/>
              </a:spcBef>
              <a:buFont typeface="Wingdings" pitchFamily="2" charset="2"/>
              <a:buChar char="q"/>
            </a:pPr>
            <a:r>
              <a:rPr lang="en-US" sz="2400" dirty="0" smtClean="0">
                <a:cs typeface="Arial" pitchFamily="34" charset="0"/>
              </a:rPr>
              <a:t>Linen </a:t>
            </a:r>
            <a:r>
              <a:rPr lang="en-US" sz="2400" dirty="0">
                <a:cs typeface="Arial" pitchFamily="34" charset="0"/>
              </a:rPr>
              <a:t>handling</a:t>
            </a:r>
          </a:p>
          <a:p>
            <a:pPr marL="857250" lvl="1" indent="-457200">
              <a:lnSpc>
                <a:spcPct val="160000"/>
              </a:lnSpc>
              <a:spcBef>
                <a:spcPts val="0"/>
              </a:spcBef>
              <a:buFont typeface="Wingdings" pitchFamily="2" charset="2"/>
              <a:buChar char="q"/>
            </a:pPr>
            <a:r>
              <a:rPr lang="en-US" sz="2400" dirty="0">
                <a:cs typeface="Arial" pitchFamily="34" charset="0"/>
              </a:rPr>
              <a:t>Housekeeping techniques</a:t>
            </a:r>
            <a:endParaRPr lang="en-US" sz="2400" dirty="0"/>
          </a:p>
        </p:txBody>
      </p:sp>
    </p:spTree>
    <p:extLst>
      <p:ext uri="{BB962C8B-B14F-4D97-AF65-F5344CB8AC3E}">
        <p14:creationId xmlns:p14="http://schemas.microsoft.com/office/powerpoint/2010/main" val="1464001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C9DAE3-369F-4F1D-A89B-E307CCC963C7}" type="slidenum">
              <a:rPr lang="en-US" smtClean="0"/>
              <a:t>21</a:t>
            </a:fld>
            <a:endParaRPr lang="en-US" dirty="0"/>
          </a:p>
        </p:txBody>
      </p:sp>
      <p:sp>
        <p:nvSpPr>
          <p:cNvPr id="2" name="Title 1"/>
          <p:cNvSpPr>
            <a:spLocks noGrp="1"/>
          </p:cNvSpPr>
          <p:nvPr>
            <p:ph type="title" idx="4294967295"/>
          </p:nvPr>
        </p:nvSpPr>
        <p:spPr>
          <a:xfrm>
            <a:off x="0" y="76200"/>
            <a:ext cx="8915400" cy="692150"/>
          </a:xfrm>
        </p:spPr>
        <p:txBody>
          <a:bodyPr>
            <a:normAutofit fontScale="90000"/>
          </a:bodyPr>
          <a:lstStyle/>
          <a:p>
            <a:r>
              <a:rPr lang="en-US" b="1" dirty="0" smtClean="0">
                <a:cs typeface="Arial" pitchFamily="34" charset="0"/>
              </a:rPr>
              <a:t>	</a:t>
            </a:r>
            <a:r>
              <a:rPr lang="en-US" sz="4900" b="1" dirty="0" smtClean="0">
                <a:cs typeface="Arial" pitchFamily="34" charset="0"/>
              </a:rPr>
              <a:t>Direct Observations</a:t>
            </a:r>
            <a:endParaRPr lang="en-US" sz="4900" b="1" dirty="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143000"/>
            <a:ext cx="4526280" cy="18288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66800"/>
            <a:ext cx="4114800" cy="28194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05" y="3346450"/>
            <a:ext cx="4430485" cy="27407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26789" y="4184650"/>
            <a:ext cx="3862421" cy="1796360"/>
          </a:xfrm>
          <a:prstGeom prst="rect">
            <a:avLst/>
          </a:prstGeom>
          <a:effectLst>
            <a:softEdge rad="127000"/>
          </a:effectLst>
        </p:spPr>
      </p:pic>
    </p:spTree>
    <p:extLst>
      <p:ext uri="{BB962C8B-B14F-4D97-AF65-F5344CB8AC3E}">
        <p14:creationId xmlns:p14="http://schemas.microsoft.com/office/powerpoint/2010/main" val="234483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Control LTC Outbreaks</a:t>
            </a:r>
            <a:endParaRPr lang="en-US" sz="4400" b="1" dirty="0"/>
          </a:p>
        </p:txBody>
      </p:sp>
      <p:sp>
        <p:nvSpPr>
          <p:cNvPr id="3" name="Content Placeholder 2"/>
          <p:cNvSpPr>
            <a:spLocks noGrp="1"/>
          </p:cNvSpPr>
          <p:nvPr>
            <p:ph idx="1"/>
          </p:nvPr>
        </p:nvSpPr>
        <p:spPr/>
        <p:txBody>
          <a:bodyPr/>
          <a:lstStyle/>
          <a:p>
            <a:r>
              <a:rPr lang="en-US" sz="2800" dirty="0">
                <a:cs typeface="Arial" panose="020B0604020202020204" pitchFamily="34" charset="0"/>
              </a:rPr>
              <a:t>Outbreak – occurrence of more cases of an illness/disease than expected in a given area during a specified time period</a:t>
            </a:r>
            <a:r>
              <a:rPr lang="en-US" sz="2800" dirty="0" smtClean="0">
                <a:cs typeface="Arial" panose="020B0604020202020204" pitchFamily="34" charset="0"/>
              </a:rPr>
              <a:t>.</a:t>
            </a:r>
          </a:p>
          <a:p>
            <a:r>
              <a:rPr lang="en-US" sz="2800" dirty="0">
                <a:cs typeface="Arial" panose="020B0604020202020204" pitchFamily="34" charset="0"/>
              </a:rPr>
              <a:t>Most likely outbreaks in LTC</a:t>
            </a:r>
          </a:p>
          <a:p>
            <a:pPr lvl="1"/>
            <a:r>
              <a:rPr lang="en-US" dirty="0">
                <a:cs typeface="Arial" panose="020B0604020202020204" pitchFamily="34" charset="0"/>
              </a:rPr>
              <a:t>Respiratory infections</a:t>
            </a:r>
          </a:p>
          <a:p>
            <a:pPr lvl="1"/>
            <a:r>
              <a:rPr lang="en-US" dirty="0">
                <a:cs typeface="Arial" panose="020B0604020202020204" pitchFamily="34" charset="0"/>
              </a:rPr>
              <a:t>Gastrointestinal </a:t>
            </a:r>
            <a:r>
              <a:rPr lang="en-US" dirty="0" smtClean="0">
                <a:cs typeface="Arial" panose="020B0604020202020204" pitchFamily="34" charset="0"/>
              </a:rPr>
              <a:t>infection</a:t>
            </a:r>
          </a:p>
          <a:p>
            <a:pPr lvl="1"/>
            <a:r>
              <a:rPr lang="en-US" dirty="0" smtClean="0">
                <a:cs typeface="Arial" panose="020B0604020202020204" pitchFamily="34" charset="0"/>
              </a:rPr>
              <a:t>Skin infestations</a:t>
            </a:r>
            <a:endParaRPr lang="en-US" dirty="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2" descr="http://www.educabarrie.org/sites/default/files/coleccion_imagenes/CIENCIA_EN_REDES_WE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57800" y="2590800"/>
            <a:ext cx="3429000" cy="342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3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Outbreak Management</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96998"/>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839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Communicable Diseases</a:t>
            </a:r>
            <a:endParaRPr lang="en-US" sz="4400" b="1" dirty="0"/>
          </a:p>
        </p:txBody>
      </p:sp>
      <p:sp>
        <p:nvSpPr>
          <p:cNvPr id="3" name="Content Placeholder 2"/>
          <p:cNvSpPr>
            <a:spLocks noGrp="1"/>
          </p:cNvSpPr>
          <p:nvPr>
            <p:ph idx="1"/>
          </p:nvPr>
        </p:nvSpPr>
        <p:spPr>
          <a:xfrm>
            <a:off x="4038600" y="1600200"/>
            <a:ext cx="4953000" cy="4525963"/>
          </a:xfrm>
        </p:spPr>
        <p:txBody>
          <a:bodyPr/>
          <a:lstStyle/>
          <a:p>
            <a:r>
              <a:rPr lang="en-US" dirty="0" smtClean="0"/>
              <a:t>Surveillance system for communicable diseases</a:t>
            </a:r>
          </a:p>
          <a:p>
            <a:r>
              <a:rPr lang="en-US" dirty="0" smtClean="0"/>
              <a:t>Reporting requirements</a:t>
            </a:r>
          </a:p>
          <a:p>
            <a:r>
              <a:rPr lang="en-US" dirty="0" smtClean="0"/>
              <a:t>Employee communicable illnesses</a:t>
            </a:r>
          </a:p>
          <a:p>
            <a:r>
              <a:rPr lang="en-US" dirty="0"/>
              <a:t>S</a:t>
            </a:r>
            <a:r>
              <a:rPr lang="en-US" dirty="0" smtClean="0"/>
              <a:t>tandard and transmission based precautions</a:t>
            </a:r>
          </a:p>
          <a:p>
            <a:r>
              <a:rPr lang="en-US" dirty="0" smtClean="0"/>
              <a:t>Staff education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34" y="2200638"/>
            <a:ext cx="3879266" cy="3325085"/>
          </a:xfrm>
          <a:prstGeom prst="rect">
            <a:avLst/>
          </a:prstGeom>
          <a:effectLst>
            <a:softEdge rad="127000"/>
          </a:effectLst>
        </p:spPr>
      </p:pic>
    </p:spTree>
    <p:extLst>
      <p:ext uri="{BB962C8B-B14F-4D97-AF65-F5344CB8AC3E}">
        <p14:creationId xmlns:p14="http://schemas.microsoft.com/office/powerpoint/2010/main" val="3646892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400" cap="none" dirty="0" smtClean="0">
                <a:solidFill>
                  <a:prstClr val="black">
                    <a:lumMod val="85000"/>
                    <a:lumOff val="15000"/>
                  </a:prstClr>
                </a:solidFill>
                <a:ea typeface="+mn-ea"/>
                <a:cs typeface="+mn-cs"/>
              </a:rPr>
              <a:t>Antibiotic Stewardship Program</a:t>
            </a:r>
            <a:endParaRPr lang="en-US" sz="44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a:solidFill>
                  <a:srgbClr val="F26200">
                    <a:alpha val="40000"/>
                  </a:srgbClr>
                </a:solidFill>
                <a:cs typeface="Arial" pitchFamily="34" charset="0"/>
              </a:rPr>
              <a:t>4</a:t>
            </a:r>
          </a:p>
        </p:txBody>
      </p:sp>
      <p:pic>
        <p:nvPicPr>
          <p:cNvPr id="5" name="Picture 2" descr="http://newsatjama.files.wordpress.com/2012/03/3-15-12-antibiot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514725" cy="30956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06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lstStyle/>
          <a:p>
            <a:r>
              <a:rPr lang="en-US" b="1" dirty="0" smtClean="0"/>
              <a:t>Why?</a:t>
            </a:r>
            <a:endParaRPr lang="en-US" b="1" dirty="0"/>
          </a:p>
        </p:txBody>
      </p:sp>
      <p:sp>
        <p:nvSpPr>
          <p:cNvPr id="3" name="Content Placeholder 2"/>
          <p:cNvSpPr>
            <a:spLocks noGrp="1"/>
          </p:cNvSpPr>
          <p:nvPr>
            <p:ph idx="1"/>
          </p:nvPr>
        </p:nvSpPr>
        <p:spPr/>
        <p:txBody>
          <a:bodyPr/>
          <a:lstStyle/>
          <a:p>
            <a:r>
              <a:rPr lang="en-US" dirty="0" smtClean="0"/>
              <a:t>National priority</a:t>
            </a:r>
          </a:p>
          <a:p>
            <a:r>
              <a:rPr lang="en-US" dirty="0" smtClean="0"/>
              <a:t>Frequently prescribed</a:t>
            </a:r>
          </a:p>
          <a:p>
            <a:r>
              <a:rPr lang="en-US" dirty="0" smtClean="0"/>
              <a:t>Prescribed incorrectly</a:t>
            </a:r>
          </a:p>
          <a:p>
            <a:r>
              <a:rPr lang="en-US" dirty="0" smtClean="0"/>
              <a:t>Adverse events</a:t>
            </a:r>
          </a:p>
          <a:p>
            <a:r>
              <a:rPr lang="en-US" dirty="0" smtClean="0"/>
              <a:t>Quality of care</a:t>
            </a:r>
          </a:p>
          <a:p>
            <a:r>
              <a:rPr lang="en-US" dirty="0" smtClean="0"/>
              <a:t>CMS proposed rule</a:t>
            </a:r>
          </a:p>
          <a:p>
            <a:r>
              <a:rPr lang="en-US" dirty="0"/>
              <a:t>Multiple Drug Resistant </a:t>
            </a:r>
            <a:r>
              <a:rPr lang="en-US" dirty="0" smtClean="0"/>
              <a:t>Organisms</a:t>
            </a:r>
            <a:endParaRPr lang="en-US" dirty="0"/>
          </a:p>
        </p:txBody>
      </p:sp>
      <p:pic>
        <p:nvPicPr>
          <p:cNvPr id="3074" name="Picture 2" descr="http://americanlivewire.com/wp-content/uploads/bigstock-Thinking-Woman-With-Question-M-46190911MollyLarki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905000"/>
            <a:ext cx="3551952" cy="2971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26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b="1" dirty="0" smtClean="0"/>
              <a:t>Antibiotic Stewardship</a:t>
            </a:r>
            <a:endParaRPr lang="en-US" b="1" dirty="0"/>
          </a:p>
        </p:txBody>
      </p:sp>
      <p:sp>
        <p:nvSpPr>
          <p:cNvPr id="5" name="Content Placeholder 4"/>
          <p:cNvSpPr>
            <a:spLocks noGrp="1"/>
          </p:cNvSpPr>
          <p:nvPr>
            <p:ph idx="1"/>
          </p:nvPr>
        </p:nvSpPr>
        <p:spPr>
          <a:xfrm>
            <a:off x="311397" y="1042219"/>
            <a:ext cx="8229600" cy="4525963"/>
          </a:xfrm>
        </p:spPr>
        <p:txBody>
          <a:bodyPr/>
          <a:lstStyle/>
          <a:p>
            <a:r>
              <a:rPr lang="en-US" dirty="0"/>
              <a:t>Antibiotic stewardship refers to a set of commitments and activities designed to “optimize the treatment of infections while reducing the adverse events associated with antibiotic use.” </a:t>
            </a:r>
            <a:r>
              <a:rPr lang="en-US" sz="1200" dirty="0"/>
              <a:t>CDC core elements of antibiotic stewardship for nursing homes</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3084"/>
            <a:ext cx="3810000" cy="3810000"/>
          </a:xfrm>
          <a:prstGeom prst="rect">
            <a:avLst/>
          </a:prstGeom>
        </p:spPr>
      </p:pic>
    </p:spTree>
    <p:extLst>
      <p:ext uri="{BB962C8B-B14F-4D97-AF65-F5344CB8AC3E}">
        <p14:creationId xmlns:p14="http://schemas.microsoft.com/office/powerpoint/2010/main" val="3040580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00"/>
            <a:ext cx="9144000" cy="6862205"/>
          </a:xfrm>
          <a:prstGeom prst="rect">
            <a:avLst/>
          </a:prstGeom>
        </p:spPr>
      </p:pic>
    </p:spTree>
    <p:extLst>
      <p:ext uri="{BB962C8B-B14F-4D97-AF65-F5344CB8AC3E}">
        <p14:creationId xmlns:p14="http://schemas.microsoft.com/office/powerpoint/2010/main" val="532907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83972191"/>
              </p:ext>
            </p:extLst>
          </p:nvPr>
        </p:nvGraphicFramePr>
        <p:xfrm>
          <a:off x="152400" y="9906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0"/>
            <a:ext cx="8229600" cy="990600"/>
          </a:xfrm>
        </p:spPr>
        <p:txBody>
          <a:bodyPr>
            <a:normAutofit/>
          </a:bodyPr>
          <a:lstStyle/>
          <a:p>
            <a:r>
              <a:rPr lang="en-US" b="1" dirty="0" smtClean="0"/>
              <a:t>Core Elements of ABS</a:t>
            </a:r>
            <a:endParaRPr lang="en-US" b="1" dirty="0"/>
          </a:p>
        </p:txBody>
      </p:sp>
    </p:spTree>
    <p:extLst>
      <p:ext uri="{BB962C8B-B14F-4D97-AF65-F5344CB8AC3E}">
        <p14:creationId xmlns:p14="http://schemas.microsoft.com/office/powerpoint/2010/main" val="525330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400" cap="none" dirty="0" smtClean="0">
                <a:solidFill>
                  <a:prstClr val="black">
                    <a:lumMod val="85000"/>
                    <a:lumOff val="15000"/>
                  </a:prstClr>
                </a:solidFill>
                <a:ea typeface="+mn-ea"/>
                <a:cs typeface="+mn-cs"/>
              </a:rPr>
              <a:t>Regulations</a:t>
            </a:r>
            <a:endParaRPr lang="en-US" sz="44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3278646"/>
            <a:ext cx="3200400" cy="3200400"/>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Leadership Commitment</a:t>
            </a:r>
            <a:endParaRPr lang="en-US" b="1" dirty="0"/>
          </a:p>
        </p:txBody>
      </p:sp>
      <p:sp>
        <p:nvSpPr>
          <p:cNvPr id="3" name="Content Placeholder 2"/>
          <p:cNvSpPr>
            <a:spLocks noGrp="1"/>
          </p:cNvSpPr>
          <p:nvPr>
            <p:ph idx="1"/>
          </p:nvPr>
        </p:nvSpPr>
        <p:spPr/>
        <p:txBody>
          <a:bodyPr/>
          <a:lstStyle/>
          <a:p>
            <a:r>
              <a:rPr lang="en-US" dirty="0" smtClean="0"/>
              <a:t>Write statements </a:t>
            </a:r>
          </a:p>
          <a:p>
            <a:r>
              <a:rPr lang="en-US" dirty="0" smtClean="0"/>
              <a:t>Include stewardship – related duties</a:t>
            </a:r>
          </a:p>
          <a:p>
            <a:r>
              <a:rPr lang="en-US" dirty="0" smtClean="0"/>
              <a:t>Communicate</a:t>
            </a:r>
          </a:p>
          <a:p>
            <a:r>
              <a:rPr lang="en-US" dirty="0" smtClean="0"/>
              <a:t>Create a culture</a:t>
            </a:r>
            <a:endParaRPr lang="en-US" dirty="0"/>
          </a:p>
        </p:txBody>
      </p:sp>
      <p:pic>
        <p:nvPicPr>
          <p:cNvPr id="4098" name="Picture 2" descr="http://tse1.mm.bing.net/th?&amp;id=OIP.Mcc244d6ccee46ca0bff23a3d0a9249f1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95600"/>
            <a:ext cx="4800600" cy="35062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02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Accountability</a:t>
            </a:r>
            <a:endParaRPr lang="en-US" b="1" dirty="0"/>
          </a:p>
        </p:txBody>
      </p:sp>
      <p:sp>
        <p:nvSpPr>
          <p:cNvPr id="3" name="Content Placeholder 2"/>
          <p:cNvSpPr>
            <a:spLocks noGrp="1"/>
          </p:cNvSpPr>
          <p:nvPr>
            <p:ph idx="1"/>
          </p:nvPr>
        </p:nvSpPr>
        <p:spPr/>
        <p:txBody>
          <a:bodyPr>
            <a:normAutofit/>
          </a:bodyPr>
          <a:lstStyle/>
          <a:p>
            <a:r>
              <a:rPr lang="en-US" dirty="0" smtClean="0"/>
              <a:t>Empower </a:t>
            </a:r>
          </a:p>
          <a:p>
            <a:pPr lvl="1"/>
            <a:r>
              <a:rPr lang="en-US" sz="2400" dirty="0" smtClean="0"/>
              <a:t>Medical director</a:t>
            </a:r>
          </a:p>
          <a:p>
            <a:pPr lvl="1"/>
            <a:r>
              <a:rPr lang="en-US" sz="2400" dirty="0"/>
              <a:t>D</a:t>
            </a:r>
            <a:r>
              <a:rPr lang="en-US" sz="2400" dirty="0" smtClean="0"/>
              <a:t>irector of nursing</a:t>
            </a:r>
          </a:p>
          <a:p>
            <a:pPr lvl="1"/>
            <a:r>
              <a:rPr lang="en-US" sz="2400" dirty="0" smtClean="0"/>
              <a:t>Infection preventionist</a:t>
            </a:r>
          </a:p>
          <a:p>
            <a:r>
              <a:rPr lang="en-US" dirty="0" smtClean="0"/>
              <a:t>Engage </a:t>
            </a:r>
          </a:p>
          <a:p>
            <a:pPr lvl="1"/>
            <a:r>
              <a:rPr lang="en-US" sz="2400" dirty="0" smtClean="0"/>
              <a:t>Consultant pharmacist</a:t>
            </a:r>
          </a:p>
          <a:p>
            <a:pPr lvl="1"/>
            <a:r>
              <a:rPr lang="en-US" sz="2400" dirty="0" smtClean="0"/>
              <a:t>Professional partners</a:t>
            </a:r>
            <a:endParaRPr lang="en-US" sz="2400" dirty="0"/>
          </a:p>
        </p:txBody>
      </p:sp>
      <p:pic>
        <p:nvPicPr>
          <p:cNvPr id="5122" name="Picture 2" descr="http://www.maddenbusinessdevelopment.com/wp-content/uploads/2014/03/Empower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286" y="1828800"/>
            <a:ext cx="4069080" cy="34167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07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2823"/>
          </a:xfrm>
        </p:spPr>
        <p:txBody>
          <a:bodyPr/>
          <a:lstStyle/>
          <a:p>
            <a:r>
              <a:rPr lang="en-US" b="1" dirty="0" smtClean="0"/>
              <a:t>Drug Expertise</a:t>
            </a:r>
            <a:endParaRPr lang="en-US" b="1" dirty="0"/>
          </a:p>
        </p:txBody>
      </p:sp>
      <p:sp>
        <p:nvSpPr>
          <p:cNvPr id="3" name="Content Placeholder 2"/>
          <p:cNvSpPr>
            <a:spLocks noGrp="1"/>
          </p:cNvSpPr>
          <p:nvPr>
            <p:ph idx="1"/>
          </p:nvPr>
        </p:nvSpPr>
        <p:spPr>
          <a:xfrm>
            <a:off x="4038600" y="1600200"/>
            <a:ext cx="4648200" cy="4525963"/>
          </a:xfrm>
        </p:spPr>
        <p:txBody>
          <a:bodyPr>
            <a:normAutofit lnSpcReduction="10000"/>
          </a:bodyPr>
          <a:lstStyle/>
          <a:p>
            <a:r>
              <a:rPr lang="en-US" sz="2800" dirty="0" smtClean="0"/>
              <a:t>Establish access to individuals with antibiotic expertise to implement antibiotic stewardship activities.</a:t>
            </a:r>
          </a:p>
          <a:p>
            <a:pPr lvl="1"/>
            <a:r>
              <a:rPr lang="en-US" sz="2800" dirty="0" smtClean="0"/>
              <a:t>Consultant pharmacist</a:t>
            </a:r>
          </a:p>
          <a:p>
            <a:pPr lvl="1"/>
            <a:r>
              <a:rPr lang="en-US" sz="2800" dirty="0" smtClean="0"/>
              <a:t>Acute care antibiotic stewardship coordinator/leader</a:t>
            </a:r>
          </a:p>
          <a:p>
            <a:pPr lvl="1"/>
            <a:r>
              <a:rPr lang="en-US" sz="2800" dirty="0"/>
              <a:t>Acute care IP</a:t>
            </a:r>
          </a:p>
          <a:p>
            <a:pPr lvl="1"/>
            <a:endParaRPr lang="en-US" sz="2800" dirty="0" smtClean="0"/>
          </a:p>
          <a:p>
            <a:pPr lvl="1"/>
            <a:endParaRPr lang="en-US" dirty="0"/>
          </a:p>
        </p:txBody>
      </p:sp>
      <p:pic>
        <p:nvPicPr>
          <p:cNvPr id="6148" name="Picture 4" descr="http://www.add-adhd-treatments.com/image-files/prescriptionrx_compress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3657" y="1587910"/>
            <a:ext cx="2305050" cy="25425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32" y="3962400"/>
            <a:ext cx="3543300" cy="2279523"/>
          </a:xfrm>
          <a:prstGeom prst="rect">
            <a:avLst/>
          </a:prstGeom>
          <a:effectLst>
            <a:softEdge rad="127000"/>
          </a:effectLst>
        </p:spPr>
      </p:pic>
    </p:spTree>
    <p:extLst>
      <p:ext uri="{BB962C8B-B14F-4D97-AF65-F5344CB8AC3E}">
        <p14:creationId xmlns:p14="http://schemas.microsoft.com/office/powerpoint/2010/main" val="2889025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Actions</a:t>
            </a:r>
            <a:endParaRPr lang="en-US" b="1" dirty="0"/>
          </a:p>
        </p:txBody>
      </p:sp>
      <p:sp>
        <p:nvSpPr>
          <p:cNvPr id="3" name="Content Placeholder 2"/>
          <p:cNvSpPr>
            <a:spLocks noGrp="1"/>
          </p:cNvSpPr>
          <p:nvPr>
            <p:ph idx="1"/>
          </p:nvPr>
        </p:nvSpPr>
        <p:spPr>
          <a:xfrm>
            <a:off x="457200" y="2286000"/>
            <a:ext cx="8229600" cy="3840163"/>
          </a:xfrm>
        </p:spPr>
        <p:txBody>
          <a:bodyPr>
            <a:normAutofit fontScale="85000" lnSpcReduction="10000"/>
          </a:bodyPr>
          <a:lstStyle/>
          <a:p>
            <a:r>
              <a:rPr lang="en-US" dirty="0" smtClean="0"/>
              <a:t>ABT orders require dose, duration, indication, &amp; treatment site</a:t>
            </a:r>
          </a:p>
          <a:p>
            <a:r>
              <a:rPr lang="en-US" dirty="0" smtClean="0"/>
              <a:t>Follow change </a:t>
            </a:r>
            <a:r>
              <a:rPr lang="en-US" dirty="0"/>
              <a:t>of condition </a:t>
            </a:r>
            <a:r>
              <a:rPr lang="en-US" dirty="0" smtClean="0"/>
              <a:t>algorithms &amp; communication tools</a:t>
            </a:r>
          </a:p>
          <a:p>
            <a:r>
              <a:rPr lang="en-US" dirty="0" smtClean="0"/>
              <a:t>Follow algorithms for appropriate diagnostic testing</a:t>
            </a:r>
          </a:p>
          <a:p>
            <a:r>
              <a:rPr lang="en-US" dirty="0" smtClean="0"/>
              <a:t>“Antibiotic Time Outs”</a:t>
            </a:r>
          </a:p>
          <a:p>
            <a:r>
              <a:rPr lang="en-US" dirty="0" smtClean="0"/>
              <a:t>Follow treatment recommendations for infections</a:t>
            </a:r>
          </a:p>
          <a:p>
            <a:r>
              <a:rPr lang="en-US" dirty="0" smtClean="0"/>
              <a:t>Review antibiotic agents available in the center</a:t>
            </a:r>
            <a:endParaRPr lang="en-US" dirty="0"/>
          </a:p>
          <a:p>
            <a:pPr marL="0" indent="0">
              <a:buNone/>
            </a:pPr>
            <a:endParaRPr lang="en-US" dirty="0" smtClean="0"/>
          </a:p>
        </p:txBody>
      </p:sp>
      <p:pic>
        <p:nvPicPr>
          <p:cNvPr id="7172" name="Picture 4" descr="http://sonomahealthaction.org/sites/default/files/images/u6/shutterstock_788135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293754"/>
            <a:ext cx="3312145" cy="1904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61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anim calcmode="lin" valueType="num">
                                      <p:cBhvr>
                                        <p:cTn id="8" dur="2000" fill="hold"/>
                                        <p:tgtEl>
                                          <p:spTgt spid="7172"/>
                                        </p:tgtEl>
                                        <p:attrNameLst>
                                          <p:attrName>ppt_w</p:attrName>
                                        </p:attrNameLst>
                                      </p:cBhvr>
                                      <p:tavLst>
                                        <p:tav tm="0" fmla="#ppt_w*sin(2.5*pi*$)">
                                          <p:val>
                                            <p:fltVal val="0"/>
                                          </p:val>
                                        </p:tav>
                                        <p:tav tm="100000">
                                          <p:val>
                                            <p:fltVal val="1"/>
                                          </p:val>
                                        </p:tav>
                                      </p:tavLst>
                                    </p:anim>
                                    <p:anim calcmode="lin" valueType="num">
                                      <p:cBhvr>
                                        <p:cTn id="9" dur="2000" fill="hold"/>
                                        <p:tgtEl>
                                          <p:spTgt spid="7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Actions</a:t>
            </a:r>
            <a:endParaRPr lang="en-US" b="1" dirty="0"/>
          </a:p>
        </p:txBody>
      </p:sp>
      <p:sp>
        <p:nvSpPr>
          <p:cNvPr id="3" name="Content Placeholder 2"/>
          <p:cNvSpPr>
            <a:spLocks noGrp="1"/>
          </p:cNvSpPr>
          <p:nvPr>
            <p:ph idx="1"/>
          </p:nvPr>
        </p:nvSpPr>
        <p:spPr>
          <a:xfrm>
            <a:off x="457200" y="990600"/>
            <a:ext cx="8229600" cy="5135563"/>
          </a:xfrm>
        </p:spPr>
        <p:txBody>
          <a:bodyPr/>
          <a:lstStyle/>
          <a:p>
            <a:r>
              <a:rPr lang="en-US" dirty="0" smtClean="0"/>
              <a:t>Consultant Pharmacist involvement</a:t>
            </a:r>
          </a:p>
          <a:p>
            <a:pPr lvl="1"/>
            <a:r>
              <a:rPr lang="en-US" dirty="0" smtClean="0"/>
              <a:t>Review antibiotic courses for appropriateness of administration and indication</a:t>
            </a:r>
          </a:p>
          <a:p>
            <a:pPr lvl="1"/>
            <a:r>
              <a:rPr lang="en-US" dirty="0" smtClean="0"/>
              <a:t>Establish standards for laboratory monitoring for adverse drug events</a:t>
            </a:r>
          </a:p>
          <a:p>
            <a:pPr lvl="1"/>
            <a:r>
              <a:rPr lang="en-US" dirty="0" smtClean="0"/>
              <a:t>Review microbiology culture data to assess and guide antibiotic selection</a:t>
            </a:r>
          </a:p>
          <a:p>
            <a:pPr lvl="1"/>
            <a:endParaRPr lang="en-US" sz="2400" dirty="0"/>
          </a:p>
        </p:txBody>
      </p:sp>
      <p:pic>
        <p:nvPicPr>
          <p:cNvPr id="15363" name="Picture 3" descr="C:\Users\Bonnie\AppData\Local\Microsoft\Windows\Temporary Internet Files\Content.IE5\ZGD9B2J0\tablets-309742_64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11388" y="54744"/>
            <a:ext cx="1587717" cy="16469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images.clipartlogo.com/files/images/64/643123/the-consultant-pharmacists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796" y="4343400"/>
            <a:ext cx="496823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93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29323"/>
          </a:xfrm>
        </p:spPr>
        <p:txBody>
          <a:bodyPr/>
          <a:lstStyle/>
          <a:p>
            <a:r>
              <a:rPr lang="en-US" b="1" dirty="0" smtClean="0"/>
              <a:t>Tracking</a:t>
            </a:r>
            <a:endParaRPr lang="en-US" b="1" dirty="0"/>
          </a:p>
        </p:txBody>
      </p:sp>
      <p:sp>
        <p:nvSpPr>
          <p:cNvPr id="3" name="Content Placeholder 2"/>
          <p:cNvSpPr>
            <a:spLocks noGrp="1"/>
          </p:cNvSpPr>
          <p:nvPr>
            <p:ph idx="1"/>
          </p:nvPr>
        </p:nvSpPr>
        <p:spPr>
          <a:xfrm>
            <a:off x="457200" y="990600"/>
            <a:ext cx="8229600" cy="5135563"/>
          </a:xfrm>
        </p:spPr>
        <p:txBody>
          <a:bodyPr/>
          <a:lstStyle/>
          <a:p>
            <a:r>
              <a:rPr lang="en-US" dirty="0" smtClean="0"/>
              <a:t>Track how and why antibiotics are prescribed</a:t>
            </a:r>
          </a:p>
          <a:p>
            <a:r>
              <a:rPr lang="en-US" dirty="0" smtClean="0"/>
              <a:t>Track how often and how many antibiotics are prescribed</a:t>
            </a:r>
          </a:p>
          <a:p>
            <a:r>
              <a:rPr lang="en-US" dirty="0" smtClean="0"/>
              <a:t>Track adverse outcomes and costs from antibiotics</a:t>
            </a:r>
          </a:p>
          <a:p>
            <a:pPr lvl="1"/>
            <a:r>
              <a:rPr lang="en-US" sz="2400" dirty="0" smtClean="0"/>
              <a:t>Rate of </a:t>
            </a:r>
            <a:r>
              <a:rPr lang="en-US" sz="2400" i="1" dirty="0" smtClean="0"/>
              <a:t>C. Difficile</a:t>
            </a:r>
            <a:r>
              <a:rPr lang="en-US" sz="2400" dirty="0" smtClean="0"/>
              <a:t> infections</a:t>
            </a:r>
          </a:p>
          <a:p>
            <a:pPr lvl="1"/>
            <a:r>
              <a:rPr lang="en-US" sz="2400" dirty="0" smtClean="0"/>
              <a:t>Rates of MDROs</a:t>
            </a:r>
            <a:endParaRPr lang="en-US" sz="2400" dirty="0"/>
          </a:p>
        </p:txBody>
      </p:sp>
      <p:pic>
        <p:nvPicPr>
          <p:cNvPr id="8195" name="Picture 3" descr="C:\Users\Bonnie\AppData\Local\Microsoft\Windows\Temporary Internet Files\Content.IE5\ZH4K9S3C\graphs-37717_64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200400"/>
            <a:ext cx="41148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95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Reporting</a:t>
            </a:r>
            <a:endParaRPr lang="en-US" b="1" dirty="0"/>
          </a:p>
        </p:txBody>
      </p:sp>
      <p:pic>
        <p:nvPicPr>
          <p:cNvPr id="9218" name="Picture 2" descr="http://images.clipartpanda.com/report-clipart-McLxyjKq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2590800" cy="25908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66800"/>
            <a:ext cx="8229600" cy="5059363"/>
          </a:xfrm>
        </p:spPr>
        <p:txBody>
          <a:bodyPr/>
          <a:lstStyle/>
          <a:p>
            <a:r>
              <a:rPr lang="en-US" dirty="0" smtClean="0"/>
              <a:t>Facility specific reports on antibiotic use and outcomes</a:t>
            </a:r>
          </a:p>
          <a:p>
            <a:pPr lvl="1"/>
            <a:r>
              <a:rPr lang="en-US" sz="2400" dirty="0" smtClean="0"/>
              <a:t>Review with medical director, consultant pharmacist, clinicians, nursing staff</a:t>
            </a:r>
          </a:p>
          <a:p>
            <a:pPr marL="400050"/>
            <a:r>
              <a:rPr lang="en-US" dirty="0" smtClean="0"/>
              <a:t>Review antibiogram patterns</a:t>
            </a:r>
          </a:p>
          <a:p>
            <a:pPr marL="400050"/>
            <a:r>
              <a:rPr lang="en-US" dirty="0" smtClean="0"/>
              <a:t>Personalized feedback on antibiotic prescribing practices to clinicians</a:t>
            </a:r>
          </a:p>
        </p:txBody>
      </p:sp>
    </p:spTree>
    <p:extLst>
      <p:ext uri="{BB962C8B-B14F-4D97-AF65-F5344CB8AC3E}">
        <p14:creationId xmlns:p14="http://schemas.microsoft.com/office/powerpoint/2010/main" val="2951841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Education</a:t>
            </a:r>
            <a:endParaRPr lang="en-US" b="1" dirty="0"/>
          </a:p>
        </p:txBody>
      </p:sp>
      <p:sp>
        <p:nvSpPr>
          <p:cNvPr id="3" name="Content Placeholder 2"/>
          <p:cNvSpPr>
            <a:spLocks noGrp="1"/>
          </p:cNvSpPr>
          <p:nvPr>
            <p:ph idx="1"/>
          </p:nvPr>
        </p:nvSpPr>
        <p:spPr>
          <a:xfrm>
            <a:off x="457200" y="990600"/>
            <a:ext cx="8229600" cy="5135563"/>
          </a:xfrm>
        </p:spPr>
        <p:txBody>
          <a:bodyPr/>
          <a:lstStyle/>
          <a:p>
            <a:r>
              <a:rPr lang="en-US" dirty="0" smtClean="0"/>
              <a:t>Education regarding antibiotic stewardship addressing the goals, interventions and responsibility of each of these groups</a:t>
            </a:r>
          </a:p>
          <a:p>
            <a:pPr lvl="1"/>
            <a:r>
              <a:rPr lang="en-US" sz="2400" dirty="0" smtClean="0"/>
              <a:t>Clinicians</a:t>
            </a:r>
          </a:p>
          <a:p>
            <a:pPr lvl="1"/>
            <a:r>
              <a:rPr lang="en-US" sz="2400" dirty="0" smtClean="0"/>
              <a:t>Nursing staff</a:t>
            </a:r>
          </a:p>
          <a:p>
            <a:pPr lvl="1"/>
            <a:r>
              <a:rPr lang="en-US" sz="2400" dirty="0" smtClean="0"/>
              <a:t>Residents</a:t>
            </a:r>
          </a:p>
          <a:p>
            <a:pPr lvl="1"/>
            <a:r>
              <a:rPr lang="en-US" sz="2400" dirty="0" smtClean="0"/>
              <a:t>Families</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886" y="2536889"/>
            <a:ext cx="4872318" cy="358927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312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b="1" dirty="0" smtClean="0"/>
              <a:t>Where to Begin</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Checklist for Core Elements</a:t>
            </a:r>
          </a:p>
          <a:p>
            <a:pPr lvl="1"/>
            <a:r>
              <a:rPr lang="en-US" dirty="0">
                <a:hlinkClick r:id="rId2"/>
              </a:rPr>
              <a:t>http://</a:t>
            </a:r>
            <a:r>
              <a:rPr lang="en-US" dirty="0" smtClean="0">
                <a:hlinkClick r:id="rId2"/>
              </a:rPr>
              <a:t>www.cdc.gov/longtermcare/pdfs/core-elements-antibiotic-stewardship-checklist.pdf</a:t>
            </a:r>
            <a:endParaRPr lang="en-US" dirty="0" smtClean="0"/>
          </a:p>
          <a:p>
            <a:r>
              <a:rPr lang="en-US" sz="2800" dirty="0" smtClean="0"/>
              <a:t>Education</a:t>
            </a:r>
          </a:p>
          <a:p>
            <a:pPr lvl="1"/>
            <a:r>
              <a:rPr lang="en-US" dirty="0" smtClean="0"/>
              <a:t>Nursing staff</a:t>
            </a:r>
          </a:p>
          <a:p>
            <a:pPr lvl="1"/>
            <a:r>
              <a:rPr lang="en-US" dirty="0" smtClean="0"/>
              <a:t>Not all “infections” need antibiotics</a:t>
            </a:r>
          </a:p>
          <a:p>
            <a:pPr lvl="1"/>
            <a:r>
              <a:rPr lang="en-US" dirty="0" smtClean="0"/>
              <a:t>Care path algorithms</a:t>
            </a:r>
            <a:endParaRPr lang="en-US" dirty="0"/>
          </a:p>
        </p:txBody>
      </p:sp>
      <p:pic>
        <p:nvPicPr>
          <p:cNvPr id="11266" name="Picture 2" descr="http://500more.com/wp-content/uploads/2014/11/gamification-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4200706"/>
            <a:ext cx="4572000" cy="17852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94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2502"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828800" y="1620692"/>
            <a:ext cx="1177174" cy="2708434"/>
          </a:xfrm>
          <a:prstGeom prst="rect">
            <a:avLst/>
          </a:prstGeom>
          <a:noFill/>
        </p:spPr>
        <p:txBody>
          <a:bodyPr wrap="square" rtlCol="0">
            <a:spAutoFit/>
          </a:bodyPr>
          <a:lstStyle/>
          <a:p>
            <a:r>
              <a:rPr lang="en-US" sz="17000" b="1" dirty="0">
                <a:solidFill>
                  <a:srgbClr val="2A7A9E">
                    <a:alpha val="40000"/>
                  </a:srgbClr>
                </a:solidFill>
                <a:cs typeface="Arial" pitchFamily="34" charset="0"/>
              </a:rPr>
              <a:t>5</a:t>
            </a:r>
          </a:p>
        </p:txBody>
      </p:sp>
      <p:sp>
        <p:nvSpPr>
          <p:cNvPr id="9" name="Title 8"/>
          <p:cNvSpPr>
            <a:spLocks noGrp="1"/>
          </p:cNvSpPr>
          <p:nvPr>
            <p:ph type="title"/>
          </p:nvPr>
        </p:nvSpPr>
        <p:spPr>
          <a:xfrm>
            <a:off x="3657600" y="2077200"/>
            <a:ext cx="5181600" cy="1143000"/>
          </a:xfrm>
        </p:spPr>
        <p:txBody>
          <a:bodyPr>
            <a:noAutofit/>
          </a:bodyPr>
          <a:lstStyle/>
          <a:p>
            <a:pPr lvl="0">
              <a:spcBef>
                <a:spcPts val="0"/>
              </a:spcBef>
            </a:pPr>
            <a:r>
              <a:rPr lang="en-US" b="1" cap="none" dirty="0" smtClean="0">
                <a:solidFill>
                  <a:prstClr val="black">
                    <a:lumMod val="50000"/>
                    <a:lumOff val="50000"/>
                  </a:prstClr>
                </a:solidFill>
                <a:ea typeface="+mn-ea"/>
                <a:cs typeface="+mn-cs"/>
              </a:rPr>
              <a:t>Clinical Practice Tools</a:t>
            </a:r>
            <a:endParaRPr lang="en-US" b="1" cap="none" dirty="0">
              <a:solidFill>
                <a:prstClr val="black">
                  <a:lumMod val="50000"/>
                  <a:lumOff val="50000"/>
                </a:prstClr>
              </a:solidFill>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00363"/>
            <a:ext cx="2895599" cy="2895599"/>
          </a:xfrm>
          <a:prstGeom prst="rect">
            <a:avLst/>
          </a:prstGeom>
          <a:effectLst>
            <a:softEdge rad="127000"/>
          </a:effectLst>
        </p:spPr>
      </p:pic>
    </p:spTree>
    <p:extLst>
      <p:ext uri="{BB962C8B-B14F-4D97-AF65-F5344CB8AC3E}">
        <p14:creationId xmlns:p14="http://schemas.microsoft.com/office/powerpoint/2010/main" val="1863957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400" b="1" dirty="0" smtClean="0"/>
              <a:t>The Regulation</a:t>
            </a:r>
            <a:endParaRPr lang="en-US" sz="4400" b="1" dirty="0"/>
          </a:p>
        </p:txBody>
      </p:sp>
      <p:sp>
        <p:nvSpPr>
          <p:cNvPr id="6" name="Content Placeholder 2"/>
          <p:cNvSpPr txBox="1">
            <a:spLocks noGrp="1"/>
          </p:cNvSpPr>
          <p:nvPr>
            <p:ph idx="1"/>
          </p:nvPr>
        </p:nvSpPr>
        <p:spPr>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cs typeface="Arial" pitchFamily="34" charset="0"/>
              </a:rPr>
              <a:t>§483.65 (F441)  “The facility must establish and maintain an infection control program designed to provide a safe, sanitary, and comfortable environment and to help prevent the development and transmission of diseases and infection.”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221162"/>
            <a:ext cx="3790950" cy="2166257"/>
          </a:xfrm>
          <a:prstGeom prst="rect">
            <a:avLst/>
          </a:prstGeom>
          <a:effectLst>
            <a:softEdge rad="127000"/>
          </a:effectLst>
        </p:spPr>
      </p:pic>
    </p:spTree>
    <p:extLst>
      <p:ext uri="{BB962C8B-B14F-4D97-AF65-F5344CB8AC3E}">
        <p14:creationId xmlns:p14="http://schemas.microsoft.com/office/powerpoint/2010/main" val="529737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990600"/>
          </a:xfrm>
        </p:spPr>
        <p:txBody>
          <a:bodyPr/>
          <a:lstStyle/>
          <a:p>
            <a:pPr algn="ctr"/>
            <a:r>
              <a:rPr lang="en-US" b="1" dirty="0" smtClean="0"/>
              <a:t>Care Paths and File Cards</a:t>
            </a:r>
            <a:endParaRPr lang="en-US" b="1" dirty="0"/>
          </a:p>
        </p:txBody>
      </p:sp>
      <p:pic>
        <p:nvPicPr>
          <p:cNvPr id="12290" name="Picture 2" descr="http://www.caltcm.org/assets/interact_logo_notagline_sp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600" y="1447800"/>
            <a:ext cx="6858000" cy="435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43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71236"/>
            <a:ext cx="6858000" cy="6766645"/>
          </a:xfrm>
          <a:prstGeom prst="rect">
            <a:avLst/>
          </a:prstGeom>
        </p:spPr>
      </p:pic>
      <p:pic>
        <p:nvPicPr>
          <p:cNvPr id="7174" name="Picture 6" descr="http://www.tabletsmanual.com/img/wiki/blood_ur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1" y="3124200"/>
            <a:ext cx="2057400" cy="264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314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889" y="-27012"/>
            <a:ext cx="6778485" cy="688501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3091" y="2858091"/>
            <a:ext cx="1920510" cy="3017944"/>
          </a:xfrm>
          <a:prstGeom prst="rect">
            <a:avLst/>
          </a:prstGeom>
        </p:spPr>
      </p:pic>
    </p:spTree>
    <p:extLst>
      <p:ext uri="{BB962C8B-B14F-4D97-AF65-F5344CB8AC3E}">
        <p14:creationId xmlns:p14="http://schemas.microsoft.com/office/powerpoint/2010/main" val="1512703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nteract2.net/docs/INTERACT%20Version%204.0%20Tools/INTERACT%204.0%20NH%20Tools%206_17_ - Goog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
        <p:nvSpPr>
          <p:cNvPr id="3" name="Title 2"/>
          <p:cNvSpPr>
            <a:spLocks noGrp="1"/>
          </p:cNvSpPr>
          <p:nvPr>
            <p:ph type="title"/>
          </p:nvPr>
        </p:nvSpPr>
        <p:spPr>
          <a:xfrm>
            <a:off x="0" y="0"/>
            <a:ext cx="9144000" cy="838200"/>
          </a:xfrm>
        </p:spPr>
        <p:txBody>
          <a:bodyPr>
            <a:noAutofit/>
          </a:bodyPr>
          <a:lstStyle/>
          <a:p>
            <a:pPr algn="ctr"/>
            <a:r>
              <a:rPr lang="en-US" b="1" dirty="0" smtClean="0"/>
              <a:t>Acute Change of Condition File Cards</a:t>
            </a:r>
            <a:endParaRPr lang="en-US" b="1" dirty="0"/>
          </a:p>
        </p:txBody>
      </p:sp>
    </p:spTree>
    <p:extLst>
      <p:ext uri="{BB962C8B-B14F-4D97-AF65-F5344CB8AC3E}">
        <p14:creationId xmlns:p14="http://schemas.microsoft.com/office/powerpoint/2010/main" val="2052678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152400"/>
            <a:ext cx="7010400" cy="990600"/>
          </a:xfrm>
        </p:spPr>
        <p:txBody>
          <a:bodyPr/>
          <a:lstStyle/>
          <a:p>
            <a:pPr algn="ctr"/>
            <a:r>
              <a:rPr lang="en-US" b="1" dirty="0" smtClean="0"/>
              <a:t>Additional Resources</a:t>
            </a:r>
            <a:endParaRPr lang="en-US" b="1" dirty="0"/>
          </a:p>
        </p:txBody>
      </p:sp>
      <p:pic>
        <p:nvPicPr>
          <p:cNvPr id="13314" name="Picture 2" descr="http://cardiologist.org/wp-content/uploads/2010/09/ahr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148" y="2362200"/>
            <a:ext cx="713444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14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762000"/>
          </a:xfrm>
        </p:spPr>
        <p:txBody>
          <a:bodyPr>
            <a:normAutofit/>
          </a:bodyPr>
          <a:lstStyle/>
          <a:p>
            <a:pPr algn="ctr"/>
            <a:r>
              <a:rPr lang="en-US" b="1" dirty="0" smtClean="0"/>
              <a:t>AHRQ Healthcare Associated Infection</a:t>
            </a:r>
            <a:endParaRPr lang="en-US" b="1"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1"/>
            <a:ext cx="9144000" cy="6095999"/>
          </a:xfrm>
          <a:prstGeom prst="rect">
            <a:avLst/>
          </a:prstGeom>
        </p:spPr>
      </p:pic>
    </p:spTree>
    <p:extLst>
      <p:ext uri="{BB962C8B-B14F-4D97-AF65-F5344CB8AC3E}">
        <p14:creationId xmlns:p14="http://schemas.microsoft.com/office/powerpoint/2010/main" val="282513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4400" y="0"/>
            <a:ext cx="7010400" cy="762000"/>
          </a:xfrm>
        </p:spPr>
        <p:txBody>
          <a:bodyPr>
            <a:normAutofit/>
          </a:bodyPr>
          <a:lstStyle/>
          <a:p>
            <a:pPr algn="ctr"/>
            <a:r>
              <a:rPr lang="en-US" b="1" dirty="0" smtClean="0"/>
              <a:t>UTI SBAR; AHRQ</a:t>
            </a:r>
            <a:endParaRPr lang="en-US" b="1" dirty="0"/>
          </a:p>
        </p:txBody>
      </p:sp>
      <p:pic>
        <p:nvPicPr>
          <p:cNvPr id="6" name="Content Placeholder 5"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761999"/>
            <a:ext cx="9144000" cy="5752859"/>
          </a:xfr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1143000"/>
            <a:ext cx="2816604" cy="1833922"/>
          </a:xfrm>
          <a:prstGeom prst="rect">
            <a:avLst/>
          </a:prstGeom>
          <a:effectLst>
            <a:softEdge rad="127000"/>
          </a:effectLst>
        </p:spPr>
      </p:pic>
    </p:spTree>
    <p:extLst>
      <p:ext uri="{BB962C8B-B14F-4D97-AF65-F5344CB8AC3E}">
        <p14:creationId xmlns:p14="http://schemas.microsoft.com/office/powerpoint/2010/main" val="2174469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4400" y="0"/>
            <a:ext cx="7010400" cy="762000"/>
          </a:xfrm>
        </p:spPr>
        <p:txBody>
          <a:bodyPr/>
          <a:lstStyle/>
          <a:p>
            <a:pPr algn="ctr"/>
            <a:r>
              <a:rPr lang="en-US" b="1" dirty="0" smtClean="0"/>
              <a:t>Background</a:t>
            </a:r>
            <a:endParaRPr lang="en-US" b="1" dirty="0"/>
          </a:p>
        </p:txBody>
      </p:sp>
      <p:pic>
        <p:nvPicPr>
          <p:cNvPr id="5" name="Content Placeholder 4"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81200" y="736772"/>
            <a:ext cx="7162800" cy="5964950"/>
          </a:xfr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029" y="2743200"/>
            <a:ext cx="2074527" cy="3048000"/>
          </a:xfrm>
          <a:prstGeom prst="rect">
            <a:avLst/>
          </a:prstGeom>
          <a:effectLst>
            <a:softEdge rad="317500"/>
          </a:effectLst>
        </p:spPr>
      </p:pic>
    </p:spTree>
    <p:extLst>
      <p:ext uri="{BB962C8B-B14F-4D97-AF65-F5344CB8AC3E}">
        <p14:creationId xmlns:p14="http://schemas.microsoft.com/office/powerpoint/2010/main" val="707906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955"/>
            <a:ext cx="9141542" cy="1143000"/>
          </a:xfrm>
        </p:spPr>
        <p:txBody>
          <a:bodyPr>
            <a:noAutofit/>
          </a:bodyPr>
          <a:lstStyle/>
          <a:p>
            <a:pPr algn="ctr"/>
            <a:r>
              <a:rPr lang="en-US" b="1" dirty="0" smtClean="0"/>
              <a:t>Assessment and Recommendation</a:t>
            </a:r>
            <a:endParaRPr lang="en-US" b="1" dirty="0"/>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90800" y="838199"/>
            <a:ext cx="6555230" cy="6027946"/>
          </a:xfrm>
          <a:effectLst/>
        </p:spPr>
      </p:pic>
      <p:pic>
        <p:nvPicPr>
          <p:cNvPr id="2" name="Picture 1"/>
          <p:cNvPicPr>
            <a:picLocks noChangeAspect="1"/>
          </p:cNvPicPr>
          <p:nvPr/>
        </p:nvPicPr>
        <p:blipFill>
          <a:blip r:embed="rId4"/>
          <a:stretch>
            <a:fillRect/>
          </a:stretch>
        </p:blipFill>
        <p:spPr>
          <a:xfrm>
            <a:off x="142537" y="3124200"/>
            <a:ext cx="2305726" cy="2706446"/>
          </a:xfrm>
          <a:prstGeom prst="rect">
            <a:avLst/>
          </a:prstGeom>
          <a:effectLst>
            <a:softEdge rad="127000"/>
          </a:effectLst>
        </p:spPr>
      </p:pic>
    </p:spTree>
    <p:extLst>
      <p:ext uri="{BB962C8B-B14F-4D97-AF65-F5344CB8AC3E}">
        <p14:creationId xmlns:p14="http://schemas.microsoft.com/office/powerpoint/2010/main" val="183124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04" y="100782"/>
            <a:ext cx="8898196" cy="976122"/>
          </a:xfrm>
        </p:spPr>
        <p:txBody>
          <a:bodyPr>
            <a:normAutofit/>
          </a:bodyPr>
          <a:lstStyle/>
          <a:p>
            <a:pPr algn="ctr"/>
            <a:r>
              <a:rPr lang="en-US" b="1" dirty="0" smtClean="0"/>
              <a:t>Physician/NP/PA Orders</a:t>
            </a:r>
            <a:endParaRPr lang="en-US"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76904"/>
            <a:ext cx="7086600" cy="5828294"/>
          </a:xfrm>
          <a:prstGeom prst="rect">
            <a:avLst/>
          </a:prstGeom>
        </p:spPr>
      </p:pic>
      <p:pic>
        <p:nvPicPr>
          <p:cNvPr id="13314" name="Picture 2" descr="http://thumbs.dreamstime.com/z/blank-prescription-pad-1398589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610" y="2971800"/>
            <a:ext cx="1984449" cy="22875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12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685800"/>
          </a:xfrm>
        </p:spPr>
        <p:txBody>
          <a:bodyPr>
            <a:noAutofit/>
          </a:bodyPr>
          <a:lstStyle/>
          <a:p>
            <a:pPr lvl="1" algn="ctr"/>
            <a:r>
              <a:rPr lang="en-US" sz="4400" b="1" dirty="0">
                <a:solidFill>
                  <a:schemeClr val="tx1"/>
                </a:solidFill>
                <a:latin typeface="+mj-lt"/>
                <a:cs typeface="Arial" pitchFamily="34" charset="0"/>
              </a:rPr>
              <a:t>And</a:t>
            </a:r>
            <a:r>
              <a:rPr lang="en-US" sz="4400" b="1" dirty="0" smtClean="0">
                <a:solidFill>
                  <a:schemeClr val="tx1"/>
                </a:solidFill>
                <a:latin typeface="+mj-lt"/>
                <a:cs typeface="Arial" pitchFamily="34" charset="0"/>
              </a:rPr>
              <a:t> ……</a:t>
            </a:r>
            <a:endParaRPr lang="en-US" sz="4400" b="1" dirty="0">
              <a:solidFill>
                <a:schemeClr val="tx1"/>
              </a:solidFill>
              <a:latin typeface="+mj-lt"/>
              <a:cs typeface="Arial" pitchFamily="34" charset="0"/>
            </a:endParaRPr>
          </a:p>
        </p:txBody>
      </p:sp>
      <p:sp>
        <p:nvSpPr>
          <p:cNvPr id="3" name="Content Placeholder 2"/>
          <p:cNvSpPr>
            <a:spLocks noGrp="1"/>
          </p:cNvSpPr>
          <p:nvPr>
            <p:ph idx="1"/>
          </p:nvPr>
        </p:nvSpPr>
        <p:spPr>
          <a:xfrm>
            <a:off x="1409700" y="958850"/>
            <a:ext cx="5810250" cy="990599"/>
          </a:xfrm>
          <a:blipFill>
            <a:blip r:embed="rId3"/>
            <a:tile tx="0" ty="0" sx="100000" sy="100000" flip="none" algn="tl"/>
          </a:blipFill>
          <a:ln>
            <a:noFill/>
          </a:ln>
          <a:scene3d>
            <a:camera prst="orthographicFront"/>
            <a:lightRig rig="threePt" dir="t"/>
          </a:scene3d>
          <a:sp3d>
            <a:bevelT/>
          </a:sp3d>
        </p:spPr>
        <p:txBody>
          <a:bodyPr>
            <a:normAutofit/>
          </a:bodyPr>
          <a:lstStyle/>
          <a:p>
            <a:pPr marL="0" indent="0">
              <a:spcBef>
                <a:spcPts val="525"/>
              </a:spcBef>
              <a:buNone/>
            </a:pPr>
            <a:r>
              <a:rPr lang="en-US" sz="2400" b="1" dirty="0" smtClean="0">
                <a:solidFill>
                  <a:schemeClr val="tx1"/>
                </a:solidFill>
                <a:latin typeface="Arial" pitchFamily="34" charset="0"/>
                <a:cs typeface="Arial" pitchFamily="34" charset="0"/>
              </a:rPr>
              <a:t>The </a:t>
            </a:r>
            <a:r>
              <a:rPr lang="en-US" sz="2400" b="1" dirty="0">
                <a:solidFill>
                  <a:schemeClr val="tx1"/>
                </a:solidFill>
                <a:latin typeface="Arial" pitchFamily="34" charset="0"/>
                <a:cs typeface="Arial" pitchFamily="34" charset="0"/>
              </a:rPr>
              <a:t>facility must establish an infection </a:t>
            </a:r>
            <a:r>
              <a:rPr lang="en-US" sz="2400" b="1" dirty="0" smtClean="0">
                <a:solidFill>
                  <a:schemeClr val="tx1"/>
                </a:solidFill>
                <a:latin typeface="Arial" pitchFamily="34" charset="0"/>
                <a:cs typeface="Arial" pitchFamily="34" charset="0"/>
              </a:rPr>
              <a:t>   control program </a:t>
            </a:r>
            <a:r>
              <a:rPr lang="en-US" sz="2400" b="1" dirty="0">
                <a:solidFill>
                  <a:schemeClr val="tx1"/>
                </a:solidFill>
                <a:latin typeface="Arial" pitchFamily="34" charset="0"/>
                <a:cs typeface="Arial" pitchFamily="34" charset="0"/>
              </a:rPr>
              <a:t>under which it:</a:t>
            </a:r>
          </a:p>
          <a:p>
            <a:pPr marL="0" indent="0">
              <a:spcBef>
                <a:spcPts val="0"/>
              </a:spcBef>
              <a:buNone/>
            </a:pPr>
            <a:endParaRPr lang="en-US" sz="1200" b="1" dirty="0">
              <a:solidFill>
                <a:srgbClr val="993300"/>
              </a:solidFill>
              <a:latin typeface="Arial" pitchFamily="34" charset="0"/>
              <a:cs typeface="Arial" pitchFamily="34" charset="0"/>
            </a:endParaRPr>
          </a:p>
          <a:p>
            <a:pPr lvl="1">
              <a:buFont typeface="Wingdings" pitchFamily="2" charset="2"/>
              <a:buChar char="Ø"/>
            </a:pPr>
            <a:endParaRPr lang="en-US" b="1" dirty="0">
              <a:solidFill>
                <a:srgbClr val="993300"/>
              </a:solidFill>
              <a:latin typeface="Arial" pitchFamily="34" charset="0"/>
              <a:cs typeface="Arial" pitchFamily="34" charset="0"/>
            </a:endParaRPr>
          </a:p>
        </p:txBody>
      </p:sp>
      <p:sp>
        <p:nvSpPr>
          <p:cNvPr id="15" name="Rectangle 14"/>
          <p:cNvSpPr/>
          <p:nvPr/>
        </p:nvSpPr>
        <p:spPr>
          <a:xfrm>
            <a:off x="1409700" y="2014597"/>
            <a:ext cx="4972050" cy="4154984"/>
          </a:xfrm>
          <a:prstGeom prst="rect">
            <a:avLst/>
          </a:prstGeom>
        </p:spPr>
        <p:txBody>
          <a:bodyPr wrap="square">
            <a:spAutoFit/>
          </a:bodyPr>
          <a:lstStyle/>
          <a:p>
            <a:pPr marL="214313" indent="-214313">
              <a:buClr>
                <a:srgbClr val="993300"/>
              </a:buClr>
              <a:buSzPct val="150000"/>
              <a:buFont typeface="Arial" pitchFamily="34" charset="0"/>
              <a:buChar char="•"/>
            </a:pPr>
            <a:r>
              <a:rPr lang="en-US" sz="2400" dirty="0">
                <a:cs typeface="Arial" pitchFamily="34" charset="0"/>
              </a:rPr>
              <a:t>Investigates, controls, and prevents infections in the facility;</a:t>
            </a:r>
          </a:p>
          <a:p>
            <a:pPr marL="214313" indent="-214313">
              <a:buClr>
                <a:srgbClr val="993300"/>
              </a:buClr>
              <a:buSzPct val="150000"/>
              <a:buFont typeface="Arial" pitchFamily="34" charset="0"/>
              <a:buChar char="•"/>
            </a:pPr>
            <a:endParaRPr lang="en-US" sz="2400" dirty="0">
              <a:cs typeface="Arial" pitchFamily="34" charset="0"/>
            </a:endParaRPr>
          </a:p>
          <a:p>
            <a:pPr marL="214313" indent="-214313">
              <a:buClr>
                <a:srgbClr val="993300"/>
              </a:buClr>
              <a:buSzPct val="150000"/>
              <a:buFont typeface="Arial" pitchFamily="34" charset="0"/>
              <a:buChar char="•"/>
            </a:pPr>
            <a:r>
              <a:rPr lang="en-US" sz="2400" dirty="0">
                <a:cs typeface="Arial" pitchFamily="34" charset="0"/>
              </a:rPr>
              <a:t>Decides what procedures, such as isolation should be applied to an individual resident;</a:t>
            </a:r>
          </a:p>
          <a:p>
            <a:pPr marL="214313" indent="-214313">
              <a:buClr>
                <a:srgbClr val="993300"/>
              </a:buClr>
              <a:buSzPct val="150000"/>
              <a:buFont typeface="Arial" pitchFamily="34" charset="0"/>
              <a:buChar char="•"/>
            </a:pPr>
            <a:endParaRPr lang="en-US" sz="2400" dirty="0">
              <a:cs typeface="Arial" pitchFamily="34" charset="0"/>
            </a:endParaRPr>
          </a:p>
          <a:p>
            <a:pPr marL="214313" indent="-214313">
              <a:buClr>
                <a:srgbClr val="993300"/>
              </a:buClr>
              <a:buSzPct val="150000"/>
              <a:buFont typeface="Arial" pitchFamily="34" charset="0"/>
              <a:buChar char="•"/>
            </a:pPr>
            <a:r>
              <a:rPr lang="en-US" sz="2400" dirty="0">
                <a:cs typeface="Arial" pitchFamily="34" charset="0"/>
              </a:rPr>
              <a:t>Maintains a record of incidents and corrective actions related to infections.</a:t>
            </a:r>
            <a:br>
              <a:rPr lang="en-US" sz="2400" dirty="0">
                <a:cs typeface="Arial" pitchFamily="34" charset="0"/>
              </a:rPr>
            </a:br>
            <a:endParaRPr lang="en-US" sz="2400" dirty="0"/>
          </a:p>
        </p:txBody>
      </p:sp>
      <p:sp>
        <p:nvSpPr>
          <p:cNvPr id="5" name="Slide Number Placeholder 4"/>
          <p:cNvSpPr>
            <a:spLocks noGrp="1"/>
          </p:cNvSpPr>
          <p:nvPr>
            <p:ph type="sldNum" sz="quarter" idx="12"/>
          </p:nvPr>
        </p:nvSpPr>
        <p:spPr/>
        <p:txBody>
          <a:bodyPr/>
          <a:lstStyle/>
          <a:p>
            <a:fld id="{7FC9DAE3-369F-4F1D-A89B-E307CCC963C7}" type="slidenum">
              <a:rPr lang="en-US" smtClean="0"/>
              <a:t>5</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415689"/>
            <a:ext cx="2590800" cy="2590800"/>
          </a:xfrm>
          <a:prstGeom prst="rect">
            <a:avLst/>
          </a:prstGeom>
          <a:effectLst>
            <a:softEdge rad="127000"/>
          </a:effectLst>
        </p:spPr>
      </p:pic>
    </p:spTree>
    <p:extLst>
      <p:ext uri="{BB962C8B-B14F-4D97-AF65-F5344CB8AC3E}">
        <p14:creationId xmlns:p14="http://schemas.microsoft.com/office/powerpoint/2010/main" val="1419242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439" y="3505200"/>
            <a:ext cx="5564460" cy="2667000"/>
          </a:xfrm>
          <a:prstGeom prst="rect">
            <a:avLst/>
          </a:prstGeom>
          <a:effectLst>
            <a:softEdge rad="127000"/>
          </a:effectLst>
        </p:spPr>
      </p:pic>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a:solidFill>
                  <a:srgbClr val="65B131">
                    <a:alpha val="64000"/>
                  </a:srgbClr>
                </a:solidFill>
                <a:cs typeface="Arial" pitchFamily="34" charset="0"/>
              </a:rPr>
              <a:t>6</a:t>
            </a:r>
          </a:p>
        </p:txBody>
      </p:sp>
      <p:sp>
        <p:nvSpPr>
          <p:cNvPr id="8" name="Title 7"/>
          <p:cNvSpPr>
            <a:spLocks noGrp="1"/>
          </p:cNvSpPr>
          <p:nvPr>
            <p:ph type="title"/>
          </p:nvPr>
        </p:nvSpPr>
        <p:spPr/>
        <p:txBody>
          <a:bodyPr>
            <a:noAutofit/>
          </a:bodyPr>
          <a:lstStyle/>
          <a:p>
            <a:pPr lvl="0">
              <a:spcBef>
                <a:spcPts val="0"/>
              </a:spcBef>
            </a:pPr>
            <a:r>
              <a:rPr lang="en-US" sz="4400" cap="none" dirty="0" smtClean="0">
                <a:solidFill>
                  <a:prstClr val="black">
                    <a:lumMod val="85000"/>
                    <a:lumOff val="15000"/>
                  </a:prstClr>
                </a:solidFill>
                <a:ea typeface="+mn-ea"/>
                <a:cs typeface="+mn-cs"/>
              </a:rPr>
              <a:t>Transitions to Practice</a:t>
            </a:r>
            <a:endParaRPr lang="en-US" sz="4400" dirty="0"/>
          </a:p>
        </p:txBody>
      </p:sp>
    </p:spTree>
    <p:extLst>
      <p:ext uri="{BB962C8B-B14F-4D97-AF65-F5344CB8AC3E}">
        <p14:creationId xmlns:p14="http://schemas.microsoft.com/office/powerpoint/2010/main" val="1825187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Arial" pitchFamily="34" charset="0"/>
                <a:cs typeface="Arial" pitchFamily="34" charset="0"/>
              </a:rPr>
              <a:t>Infection </a:t>
            </a:r>
            <a:r>
              <a:rPr lang="en-US" sz="4400" b="1" dirty="0" smtClean="0">
                <a:latin typeface="Arial" pitchFamily="34" charset="0"/>
                <a:cs typeface="Arial" pitchFamily="34" charset="0"/>
              </a:rPr>
              <a:t>Preventionist</a:t>
            </a:r>
            <a:endParaRPr lang="en-US" sz="4400" b="1" dirty="0">
              <a:latin typeface="Arial" pitchFamily="34" charset="0"/>
              <a:cs typeface="Arial" pitchFamily="34" charset="0"/>
            </a:endParaRPr>
          </a:p>
        </p:txBody>
      </p:sp>
      <p:sp>
        <p:nvSpPr>
          <p:cNvPr id="4" name="Content Placeholder 3"/>
          <p:cNvSpPr>
            <a:spLocks noGrp="1"/>
          </p:cNvSpPr>
          <p:nvPr>
            <p:ph idx="1"/>
          </p:nvPr>
        </p:nvSpPr>
        <p:spPr>
          <a:xfrm>
            <a:off x="304800" y="1066800"/>
            <a:ext cx="8382000" cy="3124201"/>
          </a:xfrm>
        </p:spPr>
        <p:txBody>
          <a:bodyPr>
            <a:normAutofit/>
          </a:bodyPr>
          <a:lstStyle/>
          <a:p>
            <a:pPr marL="0" indent="0">
              <a:buNone/>
            </a:pPr>
            <a:r>
              <a:rPr lang="en-US" dirty="0">
                <a:solidFill>
                  <a:schemeClr val="tx1"/>
                </a:solidFill>
                <a:cs typeface="Arial" pitchFamily="34" charset="0"/>
              </a:rPr>
              <a:t>The infection preventionist (IP) </a:t>
            </a:r>
            <a:r>
              <a:rPr lang="en-US" dirty="0" smtClean="0">
                <a:solidFill>
                  <a:schemeClr val="tx1"/>
                </a:solidFill>
                <a:cs typeface="Arial" pitchFamily="34" charset="0"/>
              </a:rPr>
              <a:t>is a healthcare professional with specialized training in infection prevention and control beyond his/her initial professional degree.</a:t>
            </a:r>
            <a:endParaRPr lang="en-US" dirty="0">
              <a:solidFill>
                <a:schemeClr val="tx1"/>
              </a:solidFill>
              <a:cs typeface="Arial" pitchFamily="34" charset="0"/>
            </a:endParaRPr>
          </a:p>
          <a:p>
            <a:endParaRPr lang="en-US" b="1" dirty="0">
              <a:solidFill>
                <a:srgbClr val="9933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7FC9DAE3-369F-4F1D-A89B-E307CCC963C7}" type="slidenum">
              <a:rPr lang="en-US" smtClean="0"/>
              <a:t>51</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 y="3062544"/>
            <a:ext cx="6705600" cy="3352800"/>
          </a:xfrm>
          <a:prstGeom prst="rect">
            <a:avLst/>
          </a:prstGeom>
          <a:effectLst>
            <a:softEdge rad="127000"/>
          </a:effectLst>
        </p:spPr>
      </p:pic>
    </p:spTree>
    <p:extLst>
      <p:ext uri="{BB962C8B-B14F-4D97-AF65-F5344CB8AC3E}">
        <p14:creationId xmlns:p14="http://schemas.microsoft.com/office/powerpoint/2010/main" val="3797084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421"/>
            <a:ext cx="7772400" cy="677779"/>
          </a:xfrm>
        </p:spPr>
        <p:txBody>
          <a:bodyPr>
            <a:noAutofit/>
          </a:bodyPr>
          <a:lstStyle/>
          <a:p>
            <a:pPr algn="ctr"/>
            <a:r>
              <a:rPr lang="en-US" sz="4400" b="1" dirty="0" smtClean="0">
                <a:solidFill>
                  <a:schemeClr val="tx1"/>
                </a:solidFill>
                <a:cs typeface="Arial" pitchFamily="34" charset="0"/>
              </a:rPr>
              <a:t>Role of the IP</a:t>
            </a:r>
            <a:endParaRPr lang="en-US" sz="4400" b="1" dirty="0">
              <a:solidFill>
                <a:schemeClr val="tx1"/>
              </a:solidFill>
              <a:cs typeface="Arial" pitchFamily="34" charset="0"/>
            </a:endParaRPr>
          </a:p>
        </p:txBody>
      </p:sp>
      <p:sp>
        <p:nvSpPr>
          <p:cNvPr id="5" name="Content Placeholder 4"/>
          <p:cNvSpPr>
            <a:spLocks noGrp="1"/>
          </p:cNvSpPr>
          <p:nvPr>
            <p:ph idx="1"/>
          </p:nvPr>
        </p:nvSpPr>
        <p:spPr>
          <a:xfrm>
            <a:off x="228600" y="1143000"/>
            <a:ext cx="7010400" cy="5029200"/>
          </a:xfrm>
        </p:spPr>
        <p:txBody>
          <a:bodyPr>
            <a:normAutofit lnSpcReduction="10000"/>
          </a:bodyPr>
          <a:lstStyle/>
          <a:p>
            <a:pPr marL="682625" lvl="1" indent="-363538">
              <a:buFont typeface="Arial" pitchFamily="34" charset="0"/>
              <a:buChar char="•"/>
            </a:pPr>
            <a:r>
              <a:rPr lang="en-US" sz="2800" dirty="0" smtClean="0">
                <a:solidFill>
                  <a:schemeClr val="tx1"/>
                </a:solidFill>
                <a:cs typeface="Arial" pitchFamily="34" charset="0"/>
              </a:rPr>
              <a:t>Conducts outcome and process surveillance </a:t>
            </a:r>
            <a:endParaRPr lang="en-US" sz="2800" dirty="0">
              <a:solidFill>
                <a:schemeClr val="tx1"/>
              </a:solidFill>
              <a:cs typeface="Arial" pitchFamily="34" charset="0"/>
            </a:endParaRPr>
          </a:p>
          <a:p>
            <a:pPr marL="682625" lvl="1" indent="-363538">
              <a:buFont typeface="Arial" pitchFamily="34" charset="0"/>
              <a:buChar char="•"/>
            </a:pPr>
            <a:r>
              <a:rPr lang="en-US" sz="2800" dirty="0" smtClean="0">
                <a:solidFill>
                  <a:schemeClr val="tx1"/>
                </a:solidFill>
                <a:cs typeface="Arial" pitchFamily="34" charset="0"/>
              </a:rPr>
              <a:t>Identifies </a:t>
            </a:r>
            <a:r>
              <a:rPr lang="en-US" sz="2800" dirty="0">
                <a:solidFill>
                  <a:schemeClr val="tx1"/>
                </a:solidFill>
                <a:cs typeface="Arial" pitchFamily="34" charset="0"/>
              </a:rPr>
              <a:t>trends </a:t>
            </a:r>
            <a:endParaRPr lang="en-US" sz="2800" dirty="0" smtClean="0">
              <a:solidFill>
                <a:schemeClr val="tx1"/>
              </a:solidFill>
              <a:cs typeface="Arial" pitchFamily="34" charset="0"/>
            </a:endParaRPr>
          </a:p>
          <a:p>
            <a:pPr marL="682625" lvl="1" indent="-363538">
              <a:buFont typeface="Arial" pitchFamily="34" charset="0"/>
              <a:buChar char="•"/>
            </a:pPr>
            <a:r>
              <a:rPr lang="en-US" sz="2800" dirty="0" smtClean="0">
                <a:solidFill>
                  <a:schemeClr val="tx1"/>
                </a:solidFill>
                <a:cs typeface="Arial" pitchFamily="34" charset="0"/>
              </a:rPr>
              <a:t>Consults on infection risks</a:t>
            </a:r>
          </a:p>
          <a:p>
            <a:pPr marL="776287" lvl="1" indent="-457200">
              <a:buFont typeface="Arial" pitchFamily="34" charset="0"/>
              <a:buChar char="•"/>
            </a:pPr>
            <a:r>
              <a:rPr lang="en-US" sz="2800" dirty="0" smtClean="0">
                <a:solidFill>
                  <a:schemeClr val="tx1"/>
                </a:solidFill>
                <a:cs typeface="Arial" pitchFamily="34" charset="0"/>
              </a:rPr>
              <a:t>Analyzes data</a:t>
            </a:r>
          </a:p>
          <a:p>
            <a:pPr marL="682625" lvl="1" indent="-363538">
              <a:buFont typeface="Arial" pitchFamily="34" charset="0"/>
              <a:buChar char="•"/>
            </a:pPr>
            <a:r>
              <a:rPr lang="en-US" sz="2800" dirty="0" smtClean="0">
                <a:solidFill>
                  <a:schemeClr val="tx1"/>
                </a:solidFill>
                <a:cs typeface="Arial" pitchFamily="34" charset="0"/>
              </a:rPr>
              <a:t>Implements IPC strategies using QAPI membership and processes</a:t>
            </a:r>
          </a:p>
          <a:p>
            <a:pPr marL="682625" lvl="1" indent="-363538">
              <a:buFont typeface="Arial" pitchFamily="34" charset="0"/>
              <a:buChar char="•"/>
            </a:pPr>
            <a:r>
              <a:rPr lang="en-US" sz="2800" dirty="0" smtClean="0">
                <a:solidFill>
                  <a:schemeClr val="tx1"/>
                </a:solidFill>
                <a:cs typeface="Arial" pitchFamily="34" charset="0"/>
              </a:rPr>
              <a:t>Identifies </a:t>
            </a:r>
            <a:r>
              <a:rPr lang="en-US" sz="2800" dirty="0">
                <a:solidFill>
                  <a:schemeClr val="tx1"/>
                </a:solidFill>
                <a:cs typeface="Arial" pitchFamily="34" charset="0"/>
              </a:rPr>
              <a:t>and </a:t>
            </a:r>
            <a:r>
              <a:rPr lang="en-US" sz="2800" dirty="0" smtClean="0">
                <a:solidFill>
                  <a:schemeClr val="tx1"/>
                </a:solidFill>
                <a:cs typeface="Arial" pitchFamily="34" charset="0"/>
              </a:rPr>
              <a:t>manages outbreaks</a:t>
            </a:r>
          </a:p>
          <a:p>
            <a:pPr marL="682625" lvl="1" indent="-363538">
              <a:buFont typeface="Arial" pitchFamily="34" charset="0"/>
              <a:buChar char="•"/>
            </a:pPr>
            <a:r>
              <a:rPr lang="en-US" sz="2800" dirty="0" smtClean="0">
                <a:solidFill>
                  <a:schemeClr val="tx1"/>
                </a:solidFill>
                <a:cs typeface="Arial" pitchFamily="34" charset="0"/>
              </a:rPr>
              <a:t>Reports </a:t>
            </a:r>
            <a:r>
              <a:rPr lang="en-US" sz="2800" dirty="0">
                <a:solidFill>
                  <a:schemeClr val="tx1"/>
                </a:solidFill>
                <a:cs typeface="Arial" pitchFamily="34" charset="0"/>
              </a:rPr>
              <a:t>communicable </a:t>
            </a:r>
            <a:r>
              <a:rPr lang="en-US" sz="2800" dirty="0" smtClean="0">
                <a:solidFill>
                  <a:schemeClr val="tx1"/>
                </a:solidFill>
                <a:cs typeface="Arial" pitchFamily="34" charset="0"/>
              </a:rPr>
              <a:t>diseases </a:t>
            </a:r>
            <a:endParaRPr lang="en-US" sz="2800" dirty="0">
              <a:solidFill>
                <a:schemeClr val="tx1"/>
              </a:solidFill>
              <a:cs typeface="Arial" pitchFamily="34" charset="0"/>
            </a:endParaRPr>
          </a:p>
          <a:p>
            <a:pPr marL="682625" lvl="1" indent="-363538">
              <a:buFont typeface="Arial" pitchFamily="34" charset="0"/>
              <a:buChar char="•"/>
            </a:pPr>
            <a:r>
              <a:rPr lang="en-US" sz="2800" dirty="0" smtClean="0">
                <a:solidFill>
                  <a:schemeClr val="tx1"/>
                </a:solidFill>
                <a:cs typeface="Arial" pitchFamily="34" charset="0"/>
              </a:rPr>
              <a:t>Follows </a:t>
            </a:r>
            <a:r>
              <a:rPr lang="en-US" sz="2800" dirty="0">
                <a:solidFill>
                  <a:schemeClr val="tx1"/>
                </a:solidFill>
                <a:cs typeface="Arial" pitchFamily="34" charset="0"/>
              </a:rPr>
              <a:t>the </a:t>
            </a:r>
            <a:r>
              <a:rPr lang="en-US" sz="2800" dirty="0" smtClean="0">
                <a:solidFill>
                  <a:schemeClr val="tx1"/>
                </a:solidFill>
                <a:cs typeface="Arial" pitchFamily="34" charset="0"/>
              </a:rPr>
              <a:t>guidelines/guidance </a:t>
            </a:r>
            <a:r>
              <a:rPr lang="en-US" sz="2800" dirty="0">
                <a:solidFill>
                  <a:schemeClr val="tx1"/>
                </a:solidFill>
                <a:cs typeface="Arial" pitchFamily="34" charset="0"/>
              </a:rPr>
              <a:t>from CDC, </a:t>
            </a:r>
            <a:r>
              <a:rPr lang="en-US" sz="2800" dirty="0" smtClean="0">
                <a:solidFill>
                  <a:schemeClr val="tx1"/>
                </a:solidFill>
                <a:cs typeface="Arial" pitchFamily="34" charset="0"/>
              </a:rPr>
              <a:t>CMS, OSHA </a:t>
            </a:r>
            <a:r>
              <a:rPr lang="en-US" sz="2800" dirty="0">
                <a:solidFill>
                  <a:schemeClr val="tx1"/>
                </a:solidFill>
                <a:cs typeface="Arial" pitchFamily="34" charset="0"/>
              </a:rPr>
              <a:t>&amp; State</a:t>
            </a:r>
          </a:p>
          <a:p>
            <a:pPr marL="319087" lvl="1" indent="0">
              <a:buNone/>
            </a:pPr>
            <a:endParaRPr lang="en-US" sz="2800" dirty="0">
              <a:solidFill>
                <a:srgbClr val="993300"/>
              </a:solidFill>
              <a:latin typeface="Arial" pitchFamily="34" charset="0"/>
              <a:cs typeface="Arial" pitchFamily="34" charset="0"/>
            </a:endParaRPr>
          </a:p>
          <a:p>
            <a:pPr marL="682625" lvl="1" indent="-363538">
              <a:buFont typeface="Arial" pitchFamily="34" charset="0"/>
              <a:buChar char="•"/>
            </a:pPr>
            <a:endParaRPr lang="en-US" sz="2800" dirty="0">
              <a:solidFill>
                <a:srgbClr val="993300"/>
              </a:solidFill>
              <a:latin typeface="Arial" pitchFamily="34" charset="0"/>
              <a:cs typeface="Arial" pitchFamily="34" charset="0"/>
            </a:endParaRPr>
          </a:p>
          <a:p>
            <a:pPr marL="682625" lvl="1" indent="-363538">
              <a:buFont typeface="Arial" pitchFamily="34" charset="0"/>
              <a:buChar char="•"/>
            </a:pPr>
            <a:endParaRPr lang="en-US" sz="3000" b="1" dirty="0">
              <a:solidFill>
                <a:srgbClr val="993300"/>
              </a:solidFill>
              <a:latin typeface="Arial" pitchFamily="34" charset="0"/>
              <a:cs typeface="Arial" pitchFamily="34" charset="0"/>
            </a:endParaRPr>
          </a:p>
          <a:p>
            <a:pPr marL="682625" lvl="1" indent="-363538">
              <a:buFont typeface="Arial" pitchFamily="34" charset="0"/>
              <a:buChar char="•"/>
            </a:pPr>
            <a:endParaRPr lang="en-US" sz="3000" b="1" dirty="0">
              <a:solidFill>
                <a:srgbClr val="993300"/>
              </a:solidFill>
              <a:latin typeface="Arial" pitchFamily="34" charset="0"/>
              <a:cs typeface="Arial" pitchFamily="34" charset="0"/>
            </a:endParaRPr>
          </a:p>
          <a:p>
            <a:pPr>
              <a:buFont typeface="Arial" pitchFamily="34" charset="0"/>
              <a:buChar char="•"/>
            </a:pPr>
            <a:endParaRPr lang="en-US" sz="3000" dirty="0">
              <a:solidFill>
                <a:srgbClr val="993300"/>
              </a:solidFill>
            </a:endParaRPr>
          </a:p>
        </p:txBody>
      </p:sp>
      <p:pic>
        <p:nvPicPr>
          <p:cNvPr id="2053" name="Picture 5" descr="C:\Users\Bonnie\AppData\Local\Microsoft\Windows\Temporary Internet Files\Content.IE5\FFNQ1E3B\MC9004315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99310"/>
            <a:ext cx="3701716" cy="29766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FC9DAE3-369F-4F1D-A89B-E307CCC963C7}" type="slidenum">
              <a:rPr lang="en-US" smtClean="0"/>
              <a:t>52</a:t>
            </a:fld>
            <a:endParaRPr lang="en-US" dirty="0"/>
          </a:p>
        </p:txBody>
      </p:sp>
    </p:spTree>
    <p:extLst>
      <p:ext uri="{BB962C8B-B14F-4D97-AF65-F5344CB8AC3E}">
        <p14:creationId xmlns:p14="http://schemas.microsoft.com/office/powerpoint/2010/main" val="2615451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Continuum of Care</a:t>
            </a:r>
            <a:endParaRPr lang="en-US" sz="4400" b="1" dirty="0"/>
          </a:p>
        </p:txBody>
      </p:sp>
      <p:sp>
        <p:nvSpPr>
          <p:cNvPr id="3" name="Content Placeholder 2"/>
          <p:cNvSpPr>
            <a:spLocks noGrp="1"/>
          </p:cNvSpPr>
          <p:nvPr>
            <p:ph idx="1"/>
          </p:nvPr>
        </p:nvSpPr>
        <p:spPr>
          <a:xfrm>
            <a:off x="152400" y="1143000"/>
            <a:ext cx="8534400" cy="4983163"/>
          </a:xfrm>
        </p:spPr>
        <p:txBody>
          <a:bodyPr/>
          <a:lstStyle/>
          <a:p>
            <a:r>
              <a:rPr lang="en-US" dirty="0" smtClean="0"/>
              <a:t>Standardized definitions</a:t>
            </a:r>
          </a:p>
          <a:p>
            <a:r>
              <a:rPr lang="en-US" dirty="0" smtClean="0"/>
              <a:t>Early recognition of changes in condition</a:t>
            </a:r>
          </a:p>
          <a:p>
            <a:r>
              <a:rPr lang="en-US" dirty="0" smtClean="0"/>
              <a:t>Communication with practitioners</a:t>
            </a:r>
          </a:p>
          <a:p>
            <a:r>
              <a:rPr lang="en-US" dirty="0" smtClean="0"/>
              <a:t>Communication with associated healthcare providers</a:t>
            </a:r>
          </a:p>
          <a:p>
            <a:r>
              <a:rPr lang="en-US" dirty="0" smtClean="0"/>
              <a:t>Education in standards of 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471452"/>
            <a:ext cx="2853147" cy="2853147"/>
          </a:xfrm>
          <a:prstGeom prst="rect">
            <a:avLst/>
          </a:prstGeom>
          <a:effectLst>
            <a:softEdge rad="127000"/>
          </a:effectLst>
        </p:spPr>
      </p:pic>
    </p:spTree>
    <p:extLst>
      <p:ext uri="{BB962C8B-B14F-4D97-AF65-F5344CB8AC3E}">
        <p14:creationId xmlns:p14="http://schemas.microsoft.com/office/powerpoint/2010/main" val="803767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chemeClr val="tx1"/>
                </a:solidFill>
              </a:rPr>
              <a:t>Summary</a:t>
            </a:r>
            <a:endParaRPr lang="en-US" sz="44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9084529"/>
              </p:ext>
            </p:extLst>
          </p:nvPr>
        </p:nvGraphicFramePr>
        <p:xfrm>
          <a:off x="0" y="914400"/>
          <a:ext cx="9144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526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533400" y="1946208"/>
            <a:ext cx="2286000" cy="2320991"/>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533400" y="1755851"/>
            <a:ext cx="3048000" cy="2816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447800" y="1961749"/>
            <a:ext cx="13716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9" name="Title 8"/>
          <p:cNvSpPr>
            <a:spLocks noGrp="1"/>
          </p:cNvSpPr>
          <p:nvPr>
            <p:ph type="title"/>
          </p:nvPr>
        </p:nvSpPr>
        <p:spPr>
          <a:xfrm>
            <a:off x="2971800" y="1992354"/>
            <a:ext cx="6019800" cy="3036846"/>
          </a:xfrm>
        </p:spPr>
        <p:txBody>
          <a:bodyPr>
            <a:normAutofit/>
          </a:bodyPr>
          <a:lstStyle/>
          <a:p>
            <a:pPr lvl="0" algn="ctr">
              <a:spcBef>
                <a:spcPts val="0"/>
              </a:spcBef>
            </a:pPr>
            <a:r>
              <a:rPr lang="en-US" sz="8000" cap="none" dirty="0" smtClean="0">
                <a:solidFill>
                  <a:prstClr val="black">
                    <a:lumMod val="85000"/>
                    <a:lumOff val="15000"/>
                  </a:prstClr>
                </a:solidFill>
                <a:ea typeface="+mn-ea"/>
                <a:cs typeface="+mn-cs"/>
              </a:rPr>
              <a:t>Questions?</a:t>
            </a:r>
            <a:br>
              <a:rPr lang="en-US" sz="8000" cap="none" dirty="0" smtClean="0">
                <a:solidFill>
                  <a:prstClr val="black">
                    <a:lumMod val="85000"/>
                    <a:lumOff val="15000"/>
                  </a:prstClr>
                </a:solidFill>
                <a:ea typeface="+mn-ea"/>
                <a:cs typeface="+mn-cs"/>
              </a:rPr>
            </a:br>
            <a:r>
              <a:rPr lang="en-US" sz="4000" cap="none" dirty="0" smtClean="0">
                <a:solidFill>
                  <a:prstClr val="black">
                    <a:lumMod val="85000"/>
                    <a:lumOff val="15000"/>
                  </a:prstClr>
                </a:solidFill>
                <a:latin typeface="Lucida Calligraphy" panose="03010101010101010101" pitchFamily="66" charset="0"/>
                <a:ea typeface="+mn-ea"/>
                <a:cs typeface="+mn-cs"/>
              </a:rPr>
              <a:t>Thank you!</a:t>
            </a:r>
            <a:r>
              <a:rPr lang="en-US" sz="4000" b="0" cap="none" dirty="0" smtClean="0">
                <a:solidFill>
                  <a:prstClr val="black">
                    <a:lumMod val="50000"/>
                    <a:lumOff val="50000"/>
                  </a:prstClr>
                </a:solidFill>
                <a:latin typeface="Lucida Calligraphy" panose="03010101010101010101" pitchFamily="66" charset="0"/>
                <a:ea typeface="+mn-ea"/>
                <a:cs typeface="Arial" pitchFamily="34" charset="0"/>
              </a:rPr>
              <a:t/>
            </a:r>
            <a:br>
              <a:rPr lang="en-US" sz="4000" b="0" cap="none" dirty="0" smtClean="0">
                <a:solidFill>
                  <a:prstClr val="black">
                    <a:lumMod val="50000"/>
                    <a:lumOff val="50000"/>
                  </a:prstClr>
                </a:solidFill>
                <a:latin typeface="Lucida Calligraphy" panose="03010101010101010101" pitchFamily="66" charset="0"/>
                <a:ea typeface="+mn-ea"/>
                <a:cs typeface="Arial" pitchFamily="34" charset="0"/>
              </a:rPr>
            </a:br>
            <a:endParaRPr lang="en-US" sz="2800" dirty="0">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400" b="1" dirty="0" smtClean="0"/>
              <a:t>References</a:t>
            </a:r>
            <a:endParaRPr lang="en-US" sz="4400" b="1" dirty="0"/>
          </a:p>
        </p:txBody>
      </p:sp>
      <p:sp>
        <p:nvSpPr>
          <p:cNvPr id="5" name="Content Placeholder 4"/>
          <p:cNvSpPr>
            <a:spLocks noGrp="1"/>
          </p:cNvSpPr>
          <p:nvPr>
            <p:ph idx="1"/>
          </p:nvPr>
        </p:nvSpPr>
        <p:spPr>
          <a:xfrm>
            <a:off x="228600" y="914400"/>
            <a:ext cx="8763000" cy="5410200"/>
          </a:xfrm>
        </p:spPr>
        <p:txBody>
          <a:bodyPr>
            <a:normAutofit fontScale="47500" lnSpcReduction="20000"/>
          </a:bodyPr>
          <a:lstStyle/>
          <a:p>
            <a:r>
              <a:rPr lang="en-US" sz="3800" dirty="0">
                <a:hlinkClick r:id="rId2"/>
              </a:rPr>
              <a:t>http://</a:t>
            </a:r>
            <a:r>
              <a:rPr lang="en-US" sz="3800" dirty="0" smtClean="0">
                <a:hlinkClick r:id="rId2"/>
              </a:rPr>
              <a:t>www.ahrq.gov/professionals/quality-patient-safety/patient-safety-resources/resources/nh-aspguide/module1/toolkit1/notallinfections.html</a:t>
            </a:r>
            <a:endParaRPr lang="en-US" sz="3800" dirty="0" smtClean="0"/>
          </a:p>
          <a:p>
            <a:r>
              <a:rPr lang="en-US" sz="3800" dirty="0">
                <a:hlinkClick r:id="rId3"/>
              </a:rPr>
              <a:t>http://</a:t>
            </a:r>
            <a:r>
              <a:rPr lang="en-US" sz="3800" dirty="0" smtClean="0">
                <a:hlinkClick r:id="rId3"/>
              </a:rPr>
              <a:t>www.ahrq.gov/professionals/quality-patient-safety/patient-safety-resources/resources/nh-aspguide/module1/toolkit1/utisbar-form.html</a:t>
            </a:r>
            <a:endParaRPr lang="en-US" sz="3800" dirty="0" smtClean="0"/>
          </a:p>
          <a:p>
            <a:r>
              <a:rPr lang="en-US" sz="3800" dirty="0">
                <a:hlinkClick r:id="rId4"/>
              </a:rPr>
              <a:t>https://interact2.net</a:t>
            </a:r>
            <a:r>
              <a:rPr lang="en-US" sz="3800" dirty="0" smtClean="0">
                <a:hlinkClick r:id="rId4"/>
              </a:rPr>
              <a:t>/</a:t>
            </a:r>
            <a:endParaRPr lang="en-US" sz="3800" dirty="0" smtClean="0"/>
          </a:p>
          <a:p>
            <a:r>
              <a:rPr lang="en-US" sz="3800" dirty="0">
                <a:hlinkClick r:id="rId5"/>
              </a:rPr>
              <a:t>https://</a:t>
            </a:r>
            <a:r>
              <a:rPr lang="en-US" sz="3800" dirty="0" smtClean="0">
                <a:hlinkClick r:id="rId5"/>
              </a:rPr>
              <a:t>www.cms.gov/Medicare/Provider-Enrollment-and-Certification/SurveyCertificationGenInfo/Downloads/Survey-and-Cert-Letter-16-05.pdf</a:t>
            </a:r>
            <a:endParaRPr lang="en-US" sz="3800" dirty="0" smtClean="0"/>
          </a:p>
          <a:p>
            <a:r>
              <a:rPr lang="en-US" sz="3800" dirty="0">
                <a:hlinkClick r:id="rId6"/>
              </a:rPr>
              <a:t>https://</a:t>
            </a:r>
            <a:r>
              <a:rPr lang="en-US" sz="3800" dirty="0" smtClean="0">
                <a:hlinkClick r:id="rId6"/>
              </a:rPr>
              <a:t>www.cms.gov/Medicare/Provider-Enrollment-and-Certification/SurveyCertificationGenInfo/Downloads/Survey-and-Cert-Letter-15-46.pdf</a:t>
            </a:r>
            <a:endParaRPr lang="en-US" sz="3800" dirty="0" smtClean="0"/>
          </a:p>
          <a:p>
            <a:r>
              <a:rPr lang="en-US" sz="3800" dirty="0">
                <a:hlinkClick r:id="rId7"/>
              </a:rPr>
              <a:t>https://</a:t>
            </a:r>
            <a:r>
              <a:rPr lang="en-US" sz="3800" dirty="0" smtClean="0">
                <a:hlinkClick r:id="rId7"/>
              </a:rPr>
              <a:t>www.cms.gov/Regulations-and-Guidance/Guidance/Transmittals/downloads/r55soma.pdf</a:t>
            </a:r>
            <a:endParaRPr lang="en-US" sz="3800" dirty="0" smtClean="0"/>
          </a:p>
          <a:p>
            <a:r>
              <a:rPr lang="en-US" sz="3800" dirty="0">
                <a:hlinkClick r:id="rId8"/>
              </a:rPr>
              <a:t>http://</a:t>
            </a:r>
            <a:r>
              <a:rPr lang="en-US" sz="3800" dirty="0" smtClean="0">
                <a:hlinkClick r:id="rId8"/>
              </a:rPr>
              <a:t>www.cdc.gov/hicpac/pdf/isolation/Isolation2007.pdf</a:t>
            </a:r>
            <a:endParaRPr lang="en-US" sz="3800" dirty="0" smtClean="0"/>
          </a:p>
          <a:p>
            <a:r>
              <a:rPr lang="en-US" sz="3800" dirty="0">
                <a:hlinkClick r:id="rId9"/>
              </a:rPr>
              <a:t>https://wwwn.cdc.gov/nndss/conditions/notifiable/2016</a:t>
            </a:r>
            <a:r>
              <a:rPr lang="en-US" sz="3800" dirty="0" smtClean="0">
                <a:hlinkClick r:id="rId9"/>
              </a:rPr>
              <a:t>/</a:t>
            </a:r>
            <a:endParaRPr lang="en-US" sz="3800" dirty="0" smtClean="0"/>
          </a:p>
          <a:p>
            <a:r>
              <a:rPr lang="en-US" sz="3800" dirty="0">
                <a:hlinkClick r:id="rId10"/>
              </a:rPr>
              <a:t>http://</a:t>
            </a:r>
            <a:r>
              <a:rPr lang="en-US" sz="3800" dirty="0" smtClean="0">
                <a:hlinkClick r:id="rId10"/>
              </a:rPr>
              <a:t>www.cdc.gov/longtermcare/prevention/antibiotic-stewardship.html</a:t>
            </a:r>
            <a:endParaRPr lang="en-US" sz="3800" dirty="0" smtClean="0"/>
          </a:p>
          <a:p>
            <a:r>
              <a:rPr lang="en-US" sz="3800" dirty="0" err="1"/>
              <a:t>Nimalie</a:t>
            </a:r>
            <a:r>
              <a:rPr lang="en-US" sz="3800" dirty="0"/>
              <a:t> D. Stone, Muhammad S. Ashraf, Jennifer Calder, Christopher J. </a:t>
            </a:r>
            <a:r>
              <a:rPr lang="en-US" sz="3800" dirty="0" err="1"/>
              <a:t>Crnich</a:t>
            </a:r>
            <a:r>
              <a:rPr lang="en-US" sz="3800" dirty="0"/>
              <a:t>, Kent Crossley, Paul J. </a:t>
            </a:r>
            <a:r>
              <a:rPr lang="en-US" sz="3800" dirty="0" err="1"/>
              <a:t>Drinka</a:t>
            </a:r>
            <a:r>
              <a:rPr lang="en-US" sz="3800" dirty="0"/>
              <a:t>, Carolyn V. Gould, Manisha </a:t>
            </a:r>
            <a:r>
              <a:rPr lang="en-US" sz="3800" dirty="0" err="1"/>
              <a:t>Juthani</a:t>
            </a:r>
            <a:r>
              <a:rPr lang="en-US" sz="3800" dirty="0"/>
              <a:t>-Mehta, Ebbing </a:t>
            </a:r>
            <a:r>
              <a:rPr lang="en-US" sz="3800" dirty="0" err="1"/>
              <a:t>Lautenbach</a:t>
            </a:r>
            <a:r>
              <a:rPr lang="en-US" sz="3800" dirty="0"/>
              <a:t>, Mark Loeb, </a:t>
            </a:r>
            <a:r>
              <a:rPr lang="en-US" sz="3800" dirty="0" err="1"/>
              <a:t>Taranisia</a:t>
            </a:r>
            <a:r>
              <a:rPr lang="en-US" sz="3800" dirty="0"/>
              <a:t> </a:t>
            </a:r>
            <a:r>
              <a:rPr lang="en-US" sz="3800" dirty="0" err="1"/>
              <a:t>MacCannell</a:t>
            </a:r>
            <a:r>
              <a:rPr lang="en-US" sz="3800" dirty="0"/>
              <a:t>, </a:t>
            </a:r>
            <a:r>
              <a:rPr lang="en-US" sz="3800" dirty="0" err="1"/>
              <a:t>Preeti</a:t>
            </a:r>
            <a:r>
              <a:rPr lang="en-US" sz="3800" dirty="0"/>
              <a:t> N. </a:t>
            </a:r>
            <a:r>
              <a:rPr lang="en-US" sz="3800" dirty="0" err="1"/>
              <a:t>Malani</a:t>
            </a:r>
            <a:r>
              <a:rPr lang="en-US" sz="3800" dirty="0"/>
              <a:t>, Lona </a:t>
            </a:r>
            <a:r>
              <a:rPr lang="en-US" sz="3800" dirty="0" err="1"/>
              <a:t>Mody</a:t>
            </a:r>
            <a:r>
              <a:rPr lang="en-US" sz="3800" dirty="0"/>
              <a:t>, Joseph M. </a:t>
            </a:r>
            <a:r>
              <a:rPr lang="en-US" sz="3800" dirty="0" err="1"/>
              <a:t>Mylotte</a:t>
            </a:r>
            <a:r>
              <a:rPr lang="en-US" sz="3800" dirty="0"/>
              <a:t>, Lindsay E. Nicolle, Mary-Claire </a:t>
            </a:r>
            <a:r>
              <a:rPr lang="en-US" sz="3800" dirty="0" err="1"/>
              <a:t>Roghmann</a:t>
            </a:r>
            <a:r>
              <a:rPr lang="en-US" sz="3800" dirty="0"/>
              <a:t>, Steven J. </a:t>
            </a:r>
            <a:r>
              <a:rPr lang="en-US" sz="3800" dirty="0" err="1"/>
              <a:t>Schweon</a:t>
            </a:r>
            <a:r>
              <a:rPr lang="en-US" sz="3800" dirty="0"/>
              <a:t>, Andrew E. </a:t>
            </a:r>
            <a:r>
              <a:rPr lang="en-US" sz="3800" dirty="0" err="1"/>
              <a:t>Simor</a:t>
            </a:r>
            <a:r>
              <a:rPr lang="en-US" sz="3800" dirty="0"/>
              <a:t>, Philip W. Smith, Kurt B. Stevenson and Suzanne F. Bradley (2012). Surveillance Definitions of Infections in Long-Term Care Facilities: Revisiting the </a:t>
            </a:r>
            <a:r>
              <a:rPr lang="en-US" sz="3800" dirty="0" err="1"/>
              <a:t>McGeer</a:t>
            </a:r>
            <a:r>
              <a:rPr lang="en-US" sz="3800" dirty="0"/>
              <a:t> Criteria. Infection Control &amp; Hospital Epidemiology, 33, pp 965-977. doi:10.1086/667743. </a:t>
            </a:r>
            <a:endParaRPr lang="en-US" sz="3800" dirty="0" smtClean="0"/>
          </a:p>
          <a:p>
            <a:endParaRPr lang="en-US" sz="3800" dirty="0" smtClean="0"/>
          </a:p>
          <a:p>
            <a:endParaRPr lang="en-US" sz="3400" dirty="0" smtClean="0"/>
          </a:p>
          <a:p>
            <a:endParaRPr lang="en-US" dirty="0"/>
          </a:p>
        </p:txBody>
      </p:sp>
    </p:spTree>
    <p:extLst>
      <p:ext uri="{BB962C8B-B14F-4D97-AF65-F5344CB8AC3E}">
        <p14:creationId xmlns:p14="http://schemas.microsoft.com/office/powerpoint/2010/main" val="235752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9503"/>
          </a:xfrm>
        </p:spPr>
        <p:txBody>
          <a:bodyPr>
            <a:noAutofit/>
          </a:bodyPr>
          <a:lstStyle/>
          <a:p>
            <a:pPr algn="ctr"/>
            <a:r>
              <a:rPr lang="en-US" sz="4400" b="1" dirty="0" smtClean="0">
                <a:solidFill>
                  <a:schemeClr val="tx1"/>
                </a:solidFill>
                <a:cs typeface="Arial" pitchFamily="34" charset="0"/>
              </a:rPr>
              <a:t>And…</a:t>
            </a:r>
            <a:endParaRPr lang="en-US" sz="4400" b="1" dirty="0">
              <a:solidFill>
                <a:schemeClr val="tx1"/>
              </a:solidFill>
              <a:cs typeface="Arial" pitchFamily="34" charset="0"/>
            </a:endParaRPr>
          </a:p>
        </p:txBody>
      </p:sp>
      <p:sp>
        <p:nvSpPr>
          <p:cNvPr id="3" name="Content Placeholder 2"/>
          <p:cNvSpPr>
            <a:spLocks noGrp="1"/>
          </p:cNvSpPr>
          <p:nvPr>
            <p:ph idx="1"/>
          </p:nvPr>
        </p:nvSpPr>
        <p:spPr>
          <a:xfrm>
            <a:off x="457200" y="1066800"/>
            <a:ext cx="7924800" cy="4099323"/>
          </a:xfrm>
        </p:spPr>
        <p:txBody>
          <a:bodyPr>
            <a:noAutofit/>
          </a:bodyPr>
          <a:lstStyle/>
          <a:p>
            <a:pPr>
              <a:buClr>
                <a:srgbClr val="993300"/>
              </a:buClr>
            </a:pPr>
            <a:r>
              <a:rPr lang="en-US" sz="2400" dirty="0">
                <a:solidFill>
                  <a:schemeClr val="tx1"/>
                </a:solidFill>
                <a:cs typeface="Arial" pitchFamily="34" charset="0"/>
              </a:rPr>
              <a:t>“When the infection control program determines that a resident needs isolation to prevent the spread of infection, the facility must isolate the resident.”</a:t>
            </a:r>
          </a:p>
          <a:p>
            <a:pPr>
              <a:buClr>
                <a:srgbClr val="993300"/>
              </a:buClr>
            </a:pPr>
            <a:r>
              <a:rPr lang="en-US" sz="2400" dirty="0">
                <a:solidFill>
                  <a:schemeClr val="tx1"/>
                </a:solidFill>
                <a:cs typeface="Arial" pitchFamily="34" charset="0"/>
              </a:rPr>
              <a:t>“The facility must prohibit employees with a communicable disease or infected skin lesions from direct contact with residents or their food, if direct </a:t>
            </a:r>
            <a:r>
              <a:rPr lang="en-US" sz="2400" dirty="0" smtClean="0">
                <a:solidFill>
                  <a:schemeClr val="tx1"/>
                </a:solidFill>
                <a:cs typeface="Arial" pitchFamily="34" charset="0"/>
              </a:rPr>
              <a:t>contact </a:t>
            </a:r>
            <a:r>
              <a:rPr lang="en-US" sz="2400" dirty="0">
                <a:solidFill>
                  <a:schemeClr val="tx1"/>
                </a:solidFill>
                <a:cs typeface="Arial" pitchFamily="34" charset="0"/>
              </a:rPr>
              <a:t>will transmit the disease.”</a:t>
            </a:r>
          </a:p>
        </p:txBody>
      </p:sp>
      <p:sp>
        <p:nvSpPr>
          <p:cNvPr id="4" name="Slide Number Placeholder 3"/>
          <p:cNvSpPr>
            <a:spLocks noGrp="1"/>
          </p:cNvSpPr>
          <p:nvPr>
            <p:ph type="sldNum" sz="quarter" idx="12"/>
          </p:nvPr>
        </p:nvSpPr>
        <p:spPr/>
        <p:txBody>
          <a:bodyPr/>
          <a:lstStyle/>
          <a:p>
            <a:fld id="{7FC9DAE3-369F-4F1D-A89B-E307CCC963C7}" type="slidenum">
              <a:rPr lang="en-US" smtClean="0"/>
              <a:t>6</a:t>
            </a:fld>
            <a:endParaRPr lang="en-US" dirty="0"/>
          </a:p>
        </p:txBody>
      </p:sp>
      <p:pic>
        <p:nvPicPr>
          <p:cNvPr id="1026" name="Picture 2" descr="Image result for image of medical isolation ro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33297" y="4020949"/>
            <a:ext cx="2853403" cy="22827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image of contact isola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4020948"/>
            <a:ext cx="3048000" cy="2285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4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85800"/>
          </a:xfrm>
        </p:spPr>
        <p:txBody>
          <a:bodyPr>
            <a:noAutofit/>
          </a:bodyPr>
          <a:lstStyle/>
          <a:p>
            <a:pPr algn="ctr"/>
            <a:r>
              <a:rPr lang="en-US" sz="4400" b="1" dirty="0" smtClean="0">
                <a:solidFill>
                  <a:schemeClr val="tx1"/>
                </a:solidFill>
                <a:cs typeface="Arial" pitchFamily="34" charset="0"/>
              </a:rPr>
              <a:t>And…</a:t>
            </a:r>
            <a:endParaRPr lang="en-US" sz="4400" b="1" dirty="0">
              <a:solidFill>
                <a:schemeClr val="tx1"/>
              </a:solidFill>
              <a:cs typeface="Arial" pitchFamily="34" charset="0"/>
            </a:endParaRPr>
          </a:p>
        </p:txBody>
      </p:sp>
      <p:sp>
        <p:nvSpPr>
          <p:cNvPr id="3" name="Content Placeholder 2"/>
          <p:cNvSpPr>
            <a:spLocks noGrp="1"/>
          </p:cNvSpPr>
          <p:nvPr>
            <p:ph idx="1"/>
          </p:nvPr>
        </p:nvSpPr>
        <p:spPr>
          <a:xfrm>
            <a:off x="457200" y="1143000"/>
            <a:ext cx="4191000" cy="4983163"/>
          </a:xfrm>
        </p:spPr>
        <p:txBody>
          <a:bodyPr>
            <a:normAutofit/>
          </a:bodyPr>
          <a:lstStyle/>
          <a:p>
            <a:pPr marL="0" indent="0">
              <a:buSzPct val="120000"/>
              <a:buNone/>
            </a:pPr>
            <a:r>
              <a:rPr lang="en-US" sz="2400" dirty="0">
                <a:solidFill>
                  <a:schemeClr val="tx1"/>
                </a:solidFill>
                <a:cs typeface="Arial" pitchFamily="34" charset="0"/>
              </a:rPr>
              <a:t>“The facility must require staff to wash their hands after each direct resident contact for which hand washing is indicated by accepted professional practice.”</a:t>
            </a:r>
          </a:p>
          <a:p>
            <a:pPr marL="0" indent="0">
              <a:buSzPct val="120000"/>
              <a:buNone/>
            </a:pPr>
            <a:endParaRPr lang="en-US" sz="1200" b="1" dirty="0">
              <a:solidFill>
                <a:srgbClr val="99330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FC9DAE3-369F-4F1D-A89B-E307CCC963C7}" type="slidenum">
              <a:rPr lang="en-US" smtClean="0"/>
              <a:t>7</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6740" y="1290320"/>
            <a:ext cx="3257973" cy="2443480"/>
          </a:xfrm>
          <a:prstGeom prst="rect">
            <a:avLst/>
          </a:prstGeom>
          <a:effectLst>
            <a:softEdge rad="63500"/>
          </a:effectLst>
        </p:spPr>
      </p:pic>
      <p:sp>
        <p:nvSpPr>
          <p:cNvPr id="9" name="Rectangle 8"/>
          <p:cNvSpPr/>
          <p:nvPr/>
        </p:nvSpPr>
        <p:spPr>
          <a:xfrm>
            <a:off x="4886740" y="3962400"/>
            <a:ext cx="3740425" cy="1569660"/>
          </a:xfrm>
          <a:prstGeom prst="rect">
            <a:avLst/>
          </a:prstGeom>
        </p:spPr>
        <p:txBody>
          <a:bodyPr wrap="square">
            <a:spAutoFit/>
          </a:bodyPr>
          <a:lstStyle/>
          <a:p>
            <a:pPr>
              <a:buSzPct val="120000"/>
            </a:pPr>
            <a:r>
              <a:rPr lang="en-US" sz="2400" dirty="0">
                <a:cs typeface="Arial" pitchFamily="34" charset="0"/>
              </a:rPr>
              <a:t>“Personnel must handle, store, process and transport linens so as to prevent the spread of infection.”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507" y="3624875"/>
            <a:ext cx="2438400" cy="2738101"/>
          </a:xfrm>
          <a:prstGeom prst="rect">
            <a:avLst/>
          </a:prstGeom>
          <a:effectLst>
            <a:softEdge rad="127000"/>
          </a:effectLst>
        </p:spPr>
      </p:pic>
    </p:spTree>
    <p:extLst>
      <p:ext uri="{BB962C8B-B14F-4D97-AF65-F5344CB8AC3E}">
        <p14:creationId xmlns:p14="http://schemas.microsoft.com/office/powerpoint/2010/main" val="2772638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2502"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828800" y="1620692"/>
            <a:ext cx="1177174" cy="2708434"/>
          </a:xfrm>
          <a:prstGeom prst="rect">
            <a:avLst/>
          </a:prstGeom>
          <a:noFill/>
        </p:spPr>
        <p:txBody>
          <a:bodyPr wrap="square" rtlCol="0">
            <a:spAutoFit/>
          </a:bodyPr>
          <a:lstStyle/>
          <a:p>
            <a:r>
              <a:rPr lang="en-US" sz="17000" b="1" dirty="0">
                <a:solidFill>
                  <a:srgbClr val="2A7A9E">
                    <a:alpha val="40000"/>
                  </a:srgbClr>
                </a:solidFill>
                <a:cs typeface="Arial" pitchFamily="34" charset="0"/>
              </a:rPr>
              <a:t>2</a:t>
            </a:r>
          </a:p>
        </p:txBody>
      </p:sp>
      <p:sp>
        <p:nvSpPr>
          <p:cNvPr id="9" name="Title 8"/>
          <p:cNvSpPr>
            <a:spLocks noGrp="1"/>
          </p:cNvSpPr>
          <p:nvPr>
            <p:ph type="title"/>
          </p:nvPr>
        </p:nvSpPr>
        <p:spPr>
          <a:xfrm>
            <a:off x="3657600" y="2077200"/>
            <a:ext cx="5181600" cy="1504200"/>
          </a:xfrm>
        </p:spPr>
        <p:txBody>
          <a:bodyPr>
            <a:noAutofit/>
          </a:bodyPr>
          <a:lstStyle/>
          <a:p>
            <a:pPr lvl="0">
              <a:spcBef>
                <a:spcPts val="0"/>
              </a:spcBef>
            </a:pPr>
            <a:r>
              <a:rPr lang="en-US" b="1" cap="none" dirty="0" smtClean="0">
                <a:solidFill>
                  <a:prstClr val="black">
                    <a:lumMod val="50000"/>
                    <a:lumOff val="50000"/>
                  </a:prstClr>
                </a:solidFill>
                <a:ea typeface="+mn-ea"/>
                <a:cs typeface="+mn-cs"/>
              </a:rPr>
              <a:t>CMS Proposed Rule and IC Pilot Surveys</a:t>
            </a:r>
            <a:endParaRPr lang="en-US" b="1" cap="none" dirty="0">
              <a:solidFill>
                <a:prstClr val="black">
                  <a:lumMod val="50000"/>
                  <a:lumOff val="50000"/>
                </a:prstClr>
              </a:solidFill>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277" y="3810000"/>
            <a:ext cx="3574504" cy="2680878"/>
          </a:xfrm>
          <a:prstGeom prst="rect">
            <a:avLst/>
          </a:prstGeom>
          <a:effectLst>
            <a:softEdge rad="127000"/>
          </a:effectLst>
        </p:spPr>
      </p:pic>
    </p:spTree>
    <p:extLst>
      <p:ext uri="{BB962C8B-B14F-4D97-AF65-F5344CB8AC3E}">
        <p14:creationId xmlns:p14="http://schemas.microsoft.com/office/powerpoint/2010/main" val="172976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4400" y="0"/>
            <a:ext cx="7010400" cy="1143000"/>
          </a:xfrm>
        </p:spPr>
        <p:txBody>
          <a:bodyPr>
            <a:noAutofit/>
          </a:bodyPr>
          <a:lstStyle/>
          <a:p>
            <a:r>
              <a:rPr lang="en-US" sz="4000" b="1" dirty="0" smtClean="0"/>
              <a:t>CMS Proposed Rule</a:t>
            </a:r>
            <a:endParaRPr lang="en-US" sz="4000" b="1" dirty="0"/>
          </a:p>
        </p:txBody>
      </p:sp>
      <p:pic>
        <p:nvPicPr>
          <p:cNvPr id="6" name="Content Placeholder 5"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09800" y="990600"/>
            <a:ext cx="6574184" cy="57150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95556">
            <a:off x="-30716" y="3516800"/>
            <a:ext cx="2693852" cy="928670"/>
          </a:xfrm>
          <a:prstGeom prst="rect">
            <a:avLst/>
          </a:prstGeom>
          <a:effectLst>
            <a:softEdge rad="127000"/>
          </a:effectLst>
        </p:spPr>
      </p:pic>
    </p:spTree>
    <p:extLst>
      <p:ext uri="{BB962C8B-B14F-4D97-AF65-F5344CB8AC3E}">
        <p14:creationId xmlns:p14="http://schemas.microsoft.com/office/powerpoint/2010/main" val="2879547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702&quot;&gt;&lt;object type=&quot;3&quot; unique_id=&quot;10705&quot;&gt;&lt;property id=&quot;20148&quot; value=&quot;5&quot;/&gt;&lt;property id=&quot;20300&quot; value=&quot;Slide 3 - &amp;quot;Regulations&amp;quot;&quot;/&gt;&lt;property id=&quot;20307&quot; value=&quot;278&quot;/&gt;&lt;/object&gt;&lt;object type=&quot;3&quot; unique_id=&quot;10716&quot;&gt;&lt;property id=&quot;20148&quot; value=&quot;5&quot;/&gt;&lt;property id=&quot;20300&quot; value=&quot;Slide 17 - &amp;quot;Surveillance&amp;quot;&quot;/&gt;&lt;property id=&quot;20307&quot; value=&quot;270&quot;/&gt;&lt;/object&gt;&lt;object type=&quot;3&quot; unique_id=&quot;10720&quot;&gt;&lt;property id=&quot;20148&quot; value=&quot;5&quot;/&gt;&lt;property id=&quot;20300&quot; value=&quot;Slide 55 - &amp;quot;Questions? Thank you! &amp;quot;&quot;/&gt;&lt;property id=&quot;20307&quot; value=&quot;274&quot;/&gt;&lt;/object&gt;&lt;object type=&quot;3&quot; unique_id=&quot;10900&quot;&gt;&lt;property id=&quot;20148&quot; value=&quot;5&quot;/&gt;&lt;property id=&quot;20300&quot; value=&quot;Slide 25 - &amp;quot;Antibiotic Stewardship Program&amp;quot;&quot;/&gt;&lt;property id=&quot;20307&quot; value=&quot;307&quot;/&gt;&lt;/object&gt;&lt;object type=&quot;3&quot; unique_id=&quot;11142&quot;&gt;&lt;property id=&quot;20148&quot; value=&quot;5&quot;/&gt;&lt;property id=&quot;20300&quot; value=&quot;Slide 39 - &amp;quot;Clinical Practice Tools&amp;quot;&quot;/&gt;&lt;property id=&quot;20307&quot; value=&quot;308&quot;/&gt;&lt;/object&gt;&lt;object type=&quot;3&quot; unique_id=&quot;11143&quot;&gt;&lt;property id=&quot;20148&quot; value=&quot;5&quot;/&gt;&lt;property id=&quot;20300&quot; value=&quot;Slide 50 - &amp;quot;Transitions to Practice&amp;quot;&quot;/&gt;&lt;property id=&quot;20307&quot; value=&quot;309&quot;/&gt;&lt;/object&gt;&lt;object type=&quot;3&quot; unique_id=&quot;18375&quot;&gt;&lt;property id=&quot;20148&quot; value=&quot;5&quot;/&gt;&lt;property id=&quot;20300&quot; value=&quot;Slide 1 - &amp;quot;Infection Prevention and Control&amp;quot;&quot;/&gt;&lt;property id=&quot;20307&quot; value=&quot;310&quot;/&gt;&lt;/object&gt;&lt;object type=&quot;3&quot; unique_id=&quot;18376&quot;&gt;&lt;property id=&quot;20148&quot; value=&quot;5&quot;/&gt;&lt;property id=&quot;20300&quot; value=&quot;Slide 2 - &amp;quot;Objectives&amp;quot;&quot;/&gt;&lt;property id=&quot;20307&quot; value=&quot;312&quot;/&gt;&lt;/object&gt;&lt;object type=&quot;3&quot; unique_id=&quot;18377&quot;&gt;&lt;property id=&quot;20148&quot; value=&quot;5&quot;/&gt;&lt;property id=&quot;20300&quot; value=&quot;Slide 4 - &amp;quot;The Regulation&amp;quot;&quot;/&gt;&lt;property id=&quot;20307&quot; value=&quot;314&quot;/&gt;&lt;/object&gt;&lt;object type=&quot;3&quot; unique_id=&quot;18378&quot;&gt;&lt;property id=&quot;20148&quot; value=&quot;5&quot;/&gt;&lt;property id=&quot;20300&quot; value=&quot;Slide 5 - &amp;quot;And ……&amp;quot;&quot;/&gt;&lt;property id=&quot;20307&quot; value=&quot;315&quot;/&gt;&lt;/object&gt;&lt;object type=&quot;3&quot; unique_id=&quot;18379&quot;&gt;&lt;property id=&quot;20148&quot; value=&quot;5&quot;/&gt;&lt;property id=&quot;20300&quot; value=&quot;Slide 6 - &amp;quot;And…&amp;quot;&quot;/&gt;&lt;property id=&quot;20307&quot; value=&quot;316&quot;/&gt;&lt;/object&gt;&lt;object type=&quot;3&quot; unique_id=&quot;18380&quot;&gt;&lt;property id=&quot;20148&quot; value=&quot;5&quot;/&gt;&lt;property id=&quot;20300&quot; value=&quot;Slide 7 - &amp;quot;And…&amp;quot;&quot;/&gt;&lt;property id=&quot;20307&quot; value=&quot;317&quot;/&gt;&lt;/object&gt;&lt;object type=&quot;3&quot; unique_id=&quot;18381&quot;&gt;&lt;property id=&quot;20148&quot; value=&quot;5&quot;/&gt;&lt;property id=&quot;20300&quot; value=&quot;Slide 51 - &amp;quot;Infection Preventionist&amp;quot;&quot;/&gt;&lt;property id=&quot;20307&quot; value=&quot;318&quot;/&gt;&lt;/object&gt;&lt;object type=&quot;3&quot; unique_id=&quot;18860&quot;&gt;&lt;property id=&quot;20148&quot; value=&quot;5&quot;/&gt;&lt;property id=&quot;20300&quot; value=&quot;Slide 15 - &amp;quot;Pilot Project Snapshot&amp;quot;&quot;/&gt;&lt;property id=&quot;20307&quot; value=&quot;320&quot;/&gt;&lt;/object&gt;&lt;object type=&quot;3&quot; unique_id=&quot;19356&quot;&gt;&lt;property id=&quot;20148&quot; value=&quot;5&quot;/&gt;&lt;property id=&quot;20300&quot; value=&quot;Slide 52 - &amp;quot;Role of the IP&amp;quot;&quot;/&gt;&lt;property id=&quot;20307&quot; value=&quot;326&quot;/&gt;&lt;/object&gt;&lt;object type=&quot;3&quot; unique_id=&quot;19663&quot;&gt;&lt;property id=&quot;20148&quot; value=&quot;5&quot;/&gt;&lt;property id=&quot;20300&quot; value=&quot;Slide 18 - &amp;quot;Surveillance Review&amp;quot;&quot;/&gt;&lt;property id=&quot;20307&quot; value=&quot;327&quot;/&gt;&lt;/object&gt;&lt;object type=&quot;3&quot; unique_id=&quot;19664&quot;&gt;&lt;property id=&quot;20148&quot; value=&quot;5&quot;/&gt;&lt;property id=&quot;20300&quot; value=&quot;Slide 19 - &amp;quot;   Outcome Surveillance Practices&amp;quot;&quot;/&gt;&lt;property id=&quot;20307&quot; value=&quot;328&quot;/&gt;&lt;/object&gt;&lt;object type=&quot;3&quot; unique_id=&quot;20013&quot;&gt;&lt;property id=&quot;20148&quot; value=&quot;5&quot;/&gt;&lt;property id=&quot;20300&quot; value=&quot;Slide 9 - &amp;quot;CMS Proposed Rule&amp;quot;&quot;/&gt;&lt;property id=&quot;20307&quot; value=&quot;332&quot;/&gt;&lt;/object&gt;&lt;object type=&quot;3&quot; unique_id=&quot;20211&quot;&gt;&lt;property id=&quot;20148&quot; value=&quot;5&quot;/&gt;&lt;property id=&quot;20300&quot; value=&quot;Slide 16 - &amp;quot;Sharing…&amp;quot;&quot;/&gt;&lt;property id=&quot;20307&quot; value=&quot;338&quot;/&gt;&lt;/object&gt;&lt;object type=&quot;3&quot; unique_id=&quot;22379&quot;&gt;&lt;property id=&quot;20148&quot; value=&quot;5&quot;/&gt;&lt;property id=&quot;20300&quot; value=&quot;Slide 21 - &amp;quot;&amp;amp;#x09;Direct Observations&amp;quot;&quot;/&gt;&lt;property id=&quot;20307&quot; value=&quot;339&quot;/&gt;&lt;/object&gt;&lt;object type=&quot;3&quot; unique_id=&quot;22380&quot;&gt;&lt;property id=&quot;20148&quot; value=&quot;5&quot;/&gt;&lt;property id=&quot;20300&quot; value=&quot;Slide 22 - &amp;quot;Control LTC Outbreaks&amp;quot;&quot;/&gt;&lt;property id=&quot;20307&quot; value=&quot;340&quot;/&gt;&lt;/object&gt;&lt;object type=&quot;3&quot; unique_id=&quot;22381&quot;&gt;&lt;property id=&quot;20148&quot; value=&quot;5&quot;/&gt;&lt;property id=&quot;20300&quot; value=&quot;Slide 23 - &amp;quot;Outbreak Management&amp;quot;&quot;/&gt;&lt;property id=&quot;20307&quot; value=&quot;342&quot;/&gt;&lt;/object&gt;&lt;object type=&quot;3&quot; unique_id=&quot;22382&quot;&gt;&lt;property id=&quot;20148&quot; value=&quot;5&quot;/&gt;&lt;property id=&quot;20300&quot; value=&quot;Slide 24 - &amp;quot;Communicable Diseases&amp;quot;&quot;/&gt;&lt;property id=&quot;20307&quot; value=&quot;343&quot;/&gt;&lt;/object&gt;&lt;object type=&quot;3&quot; unique_id=&quot;22383&quot;&gt;&lt;property id=&quot;20148&quot; value=&quot;5&quot;/&gt;&lt;property id=&quot;20300&quot; value=&quot;Slide 26 - &amp;quot;Why?&amp;quot;&quot;/&gt;&lt;property id=&quot;20307&quot; value=&quot;346&quot;/&gt;&lt;/object&gt;&lt;object type=&quot;3&quot; unique_id=&quot;22384&quot;&gt;&lt;property id=&quot;20148&quot; value=&quot;5&quot;/&gt;&lt;property id=&quot;20300&quot; value=&quot;Slide 27 - &amp;quot;Antibiotic Stewardship&amp;quot;&quot;/&gt;&lt;property id=&quot;20307&quot; value=&quot;344&quot;/&gt;&lt;/object&gt;&lt;object type=&quot;3&quot; unique_id=&quot;22385&quot;&gt;&lt;property id=&quot;20148&quot; value=&quot;5&quot;/&gt;&lt;property id=&quot;20300&quot; value=&quot;Slide 28&quot;/&gt;&lt;property id=&quot;20307&quot; value=&quot;345&quot;/&gt;&lt;/object&gt;&lt;object type=&quot;3&quot; unique_id=&quot;22386&quot;&gt;&lt;property id=&quot;20148&quot; value=&quot;5&quot;/&gt;&lt;property id=&quot;20300&quot; value=&quot;Slide 29 - &amp;quot;Core Elements of ABS&amp;quot;&quot;/&gt;&lt;property id=&quot;20307&quot; value=&quot;347&quot;/&gt;&lt;/object&gt;&lt;object type=&quot;3&quot; unique_id=&quot;22387&quot;&gt;&lt;property id=&quot;20148&quot; value=&quot;5&quot;/&gt;&lt;property id=&quot;20300&quot; value=&quot;Slide 30 - &amp;quot;Leadership Commitment&amp;quot;&quot;/&gt;&lt;property id=&quot;20307&quot; value=&quot;348&quot;/&gt;&lt;/object&gt;&lt;object type=&quot;3&quot; unique_id=&quot;22388&quot;&gt;&lt;property id=&quot;20148&quot; value=&quot;5&quot;/&gt;&lt;property id=&quot;20300&quot; value=&quot;Slide 31 - &amp;quot;Accountability&amp;quot;&quot;/&gt;&lt;property id=&quot;20307&quot; value=&quot;349&quot;/&gt;&lt;/object&gt;&lt;object type=&quot;3&quot; unique_id=&quot;22389&quot;&gt;&lt;property id=&quot;20148&quot; value=&quot;5&quot;/&gt;&lt;property id=&quot;20300&quot; value=&quot;Slide 32 - &amp;quot;Drug Expertise&amp;quot;&quot;/&gt;&lt;property id=&quot;20307&quot; value=&quot;350&quot;/&gt;&lt;/object&gt;&lt;object type=&quot;3&quot; unique_id=&quot;22391&quot;&gt;&lt;property id=&quot;20148&quot; value=&quot;5&quot;/&gt;&lt;property id=&quot;20300&quot; value=&quot;Slide 34 - &amp;quot;Actions&amp;quot;&quot;/&gt;&lt;property id=&quot;20307&quot; value=&quot;352&quot;/&gt;&lt;/object&gt;&lt;object type=&quot;3&quot; unique_id=&quot;22392&quot;&gt;&lt;property id=&quot;20148&quot; value=&quot;5&quot;/&gt;&lt;property id=&quot;20300&quot; value=&quot;Slide 35 - &amp;quot;Tracking&amp;quot;&quot;/&gt;&lt;property id=&quot;20307&quot; value=&quot;353&quot;/&gt;&lt;/object&gt;&lt;object type=&quot;3&quot; unique_id=&quot;22393&quot;&gt;&lt;property id=&quot;20148&quot; value=&quot;5&quot;/&gt;&lt;property id=&quot;20300&quot; value=&quot;Slide 36 - &amp;quot;Reporting&amp;quot;&quot;/&gt;&lt;property id=&quot;20307&quot; value=&quot;354&quot;/&gt;&lt;/object&gt;&lt;object type=&quot;3&quot; unique_id=&quot;22394&quot;&gt;&lt;property id=&quot;20148&quot; value=&quot;5&quot;/&gt;&lt;property id=&quot;20300&quot; value=&quot;Slide 37 - &amp;quot;Education&amp;quot;&quot;/&gt;&lt;property id=&quot;20307&quot; value=&quot;355&quot;/&gt;&lt;/object&gt;&lt;object type=&quot;3&quot; unique_id=&quot;22395&quot;&gt;&lt;property id=&quot;20148&quot; value=&quot;5&quot;/&gt;&lt;property id=&quot;20300&quot; value=&quot;Slide 38 - &amp;quot;Where to Begin&amp;quot;&quot;/&gt;&lt;property id=&quot;20307&quot; value=&quot;356&quot;/&gt;&lt;/object&gt;&lt;object type=&quot;3&quot; unique_id=&quot;22396&quot;&gt;&lt;property id=&quot;20148&quot; value=&quot;5&quot;/&gt;&lt;property id=&quot;20300&quot; value=&quot;Slide 40 - &amp;quot;Care Paths and File Cards&amp;quot;&quot;/&gt;&lt;property id=&quot;20307&quot; value=&quot;359&quot;/&gt;&lt;/object&gt;&lt;object type=&quot;3&quot; unique_id=&quot;22397&quot;&gt;&lt;property id=&quot;20148&quot; value=&quot;5&quot;/&gt;&lt;property id=&quot;20300&quot; value=&quot;Slide 41&quot;/&gt;&lt;property id=&quot;20307&quot; value=&quot;360&quot;/&gt;&lt;/object&gt;&lt;object type=&quot;3&quot; unique_id=&quot;22398&quot;&gt;&lt;property id=&quot;20148&quot; value=&quot;5&quot;/&gt;&lt;property id=&quot;20300&quot; value=&quot;Slide 42&quot;/&gt;&lt;property id=&quot;20307&quot; value=&quot;361&quot;/&gt;&lt;/object&gt;&lt;object type=&quot;3&quot; unique_id=&quot;22399&quot;&gt;&lt;property id=&quot;20148&quot; value=&quot;5&quot;/&gt;&lt;property id=&quot;20300&quot; value=&quot;Slide 43 - &amp;quot;Acute Change of Condition File Cards&amp;quot;&quot;/&gt;&lt;property id=&quot;20307&quot; value=&quot;369&quot;/&gt;&lt;/object&gt;&lt;object type=&quot;3&quot; unique_id=&quot;22400&quot;&gt;&lt;property id=&quot;20148&quot; value=&quot;5&quot;/&gt;&lt;property id=&quot;20300&quot; value=&quot;Slide 44 - &amp;quot;Additional Resources&amp;quot;&quot;/&gt;&lt;property id=&quot;20307&quot; value=&quot;362&quot;/&gt;&lt;/object&gt;&lt;object type=&quot;3&quot; unique_id=&quot;22402&quot;&gt;&lt;property id=&quot;20148&quot; value=&quot;5&quot;/&gt;&lt;property id=&quot;20300&quot; value=&quot;Slide 46 - &amp;quot;UTI SBAR; AHRQ&amp;quot;&quot;/&gt;&lt;property id=&quot;20307&quot; value=&quot;364&quot;/&gt;&lt;/object&gt;&lt;object type=&quot;3&quot; unique_id=&quot;22403&quot;&gt;&lt;property id=&quot;20148&quot; value=&quot;5&quot;/&gt;&lt;property id=&quot;20300&quot; value=&quot;Slide 47 - &amp;quot;Background&amp;quot;&quot;/&gt;&lt;property id=&quot;20307&quot; value=&quot;365&quot;/&gt;&lt;/object&gt;&lt;object type=&quot;3&quot; unique_id=&quot;22404&quot;&gt;&lt;property id=&quot;20148&quot; value=&quot;5&quot;/&gt;&lt;property id=&quot;20300&quot; value=&quot;Slide 48 - &amp;quot;Assessment and Recommendation&amp;quot;&quot;/&gt;&lt;property id=&quot;20307&quot; value=&quot;366&quot;/&gt;&lt;/object&gt;&lt;object type=&quot;3&quot; unique_id=&quot;22405&quot;&gt;&lt;property id=&quot;20148&quot; value=&quot;5&quot;/&gt;&lt;property id=&quot;20300&quot; value=&quot;Slide 49 - &amp;quot;Physician/NP/PA Orders&amp;quot;&quot;/&gt;&lt;property id=&quot;20307&quot; value=&quot;367&quot;/&gt;&lt;/object&gt;&lt;object type=&quot;3&quot; unique_id=&quot;22406&quot;&gt;&lt;property id=&quot;20148&quot; value=&quot;5&quot;/&gt;&lt;property id=&quot;20300&quot; value=&quot;Slide 53 - &amp;quot;Continuum of Care&amp;quot;&quot;/&gt;&lt;property id=&quot;20307&quot; value=&quot;370&quot;/&gt;&lt;/object&gt;&lt;object type=&quot;3&quot; unique_id=&quot;22407&quot;&gt;&lt;property id=&quot;20148&quot; value=&quot;5&quot;/&gt;&lt;property id=&quot;20300&quot; value=&quot;Slide 54 - &amp;quot;Summary&amp;quot;&quot;/&gt;&lt;property id=&quot;20307&quot; value=&quot;371&quot;/&gt;&lt;/object&gt;&lt;object type=&quot;3&quot; unique_id=&quot;22523&quot;&gt;&lt;property id=&quot;20148&quot; value=&quot;5&quot;/&gt;&lt;property id=&quot;20300&quot; value=&quot;Slide 8 - &amp;quot;CMS Proposed Rule and IC Pilot Surveys&amp;quot;&quot;/&gt;&lt;property id=&quot;20307&quot; value=&quot;373&quot;/&gt;&lt;/object&gt;&lt;object type=&quot;3&quot; unique_id=&quot;22524&quot;&gt;&lt;property id=&quot;20148&quot; value=&quot;5&quot;/&gt;&lt;property id=&quot;20300&quot; value=&quot;Slide 10 - &amp;quot;Purpose&amp;quot;&quot;/&gt;&lt;property id=&quot;20307&quot; value=&quot;374&quot;/&gt;&lt;/object&gt;&lt;object type=&quot;3&quot; unique_id=&quot;23334&quot;&gt;&lt;property id=&quot;20148&quot; value=&quot;5&quot;/&gt;&lt;property id=&quot;20300&quot; value=&quot;Slide 11 - &amp;quot;U.  Infection Control&amp;quot;&quot;/&gt;&lt;property id=&quot;20307&quot; value=&quot;375&quot;/&gt;&lt;/object&gt;&lt;object type=&quot;3&quot; unique_id=&quot;23335&quot;&gt;&lt;property id=&quot;20148&quot; value=&quot;5&quot;/&gt;&lt;property id=&quot;20300&quot; value=&quot;Slide 12 - &amp;quot;Recommendations&amp;quot;&quot;/&gt;&lt;property id=&quot;20307&quot; value=&quot;376&quot;/&gt;&lt;/object&gt;&lt;object type=&quot;3&quot; unique_id=&quot;23336&quot;&gt;&lt;property id=&quot;20148&quot; value=&quot;5&quot;/&gt;&lt;property id=&quot;20300&quot; value=&quot;Slide 13&quot;/&gt;&lt;property id=&quot;20307&quot; value=&quot;377&quot;/&gt;&lt;/object&gt;&lt;object type=&quot;3&quot; unique_id=&quot;23337&quot;&gt;&lt;property id=&quot;20148&quot; value=&quot;5&quot;/&gt;&lt;property id=&quot;20300&quot; value=&quot;Slide 14 - &amp;quot;IC Pilot Details&amp;quot;&quot;/&gt;&lt;property id=&quot;20307&quot; value=&quot;378&quot;/&gt;&lt;/object&gt;&lt;object type=&quot;3&quot; unique_id=&quot;23690&quot;&gt;&lt;property id=&quot;20148&quot; value=&quot;5&quot;/&gt;&lt;property id=&quot;20300&quot; value=&quot;Slide 20 - &amp;quot;Process to Outcome Surveillance&amp;quot;&quot;/&gt;&lt;property id=&quot;20307&quot; value=&quot;379&quot;/&gt;&lt;/object&gt;&lt;object type=&quot;3&quot; unique_id=&quot;24556&quot;&gt;&lt;property id=&quot;20148&quot; value=&quot;5&quot;/&gt;&lt;property id=&quot;20300&quot; value=&quot;Slide 33 - &amp;quot;Actions&amp;quot;&quot;/&gt;&lt;property id=&quot;20307&quot; value=&quot;380&quot;/&gt;&lt;/object&gt;&lt;object type=&quot;3&quot; unique_id=&quot;24868&quot;&gt;&lt;property id=&quot;20148&quot; value=&quot;5&quot;/&gt;&lt;property id=&quot;20300&quot; value=&quot;Slide 45 - &amp;quot;AHRQ Healthcare Associated Infection&amp;quot;&quot;/&gt;&lt;property id=&quot;20307&quot; value=&quot;381&quot;/&gt;&lt;/object&gt;&lt;object type=&quot;3&quot; unique_id=&quot;24869&quot;&gt;&lt;property id=&quot;20148&quot; value=&quot;5&quot;/&gt;&lt;property id=&quot;20300&quot; value=&quot;Slide 56 - &amp;quot;References&amp;quot;&quot;/&gt;&lt;property id=&quot;20307&quot; value=&quot;382&quot;/&gt;&lt;/object&gt;&lt;/object&gt;&lt;object type=&quot;8&quot; unique_id=&quot;10744&quot;&gt;&lt;/object&gt;&lt;/object&gt;&lt;/database&gt;"/>
  <p:tag name="SECTOMILLISECCONVERTED" val="1"/>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4122C5-4F29-48BA-8A90-6EF548C0E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 PowerPoint 2010 presentation</Template>
  <TotalTime>819</TotalTime>
  <Words>1519</Words>
  <Application>Microsoft Office PowerPoint</Application>
  <PresentationFormat>On-screen Show (4:3)</PresentationFormat>
  <Paragraphs>301</Paragraphs>
  <Slides>56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Georgia</vt:lpstr>
      <vt:lpstr>Lucida Calligraphy</vt:lpstr>
      <vt:lpstr>Wingdings</vt:lpstr>
      <vt:lpstr>Introducing PowerPoint 2010</vt:lpstr>
      <vt:lpstr>Infection Prevention and Control</vt:lpstr>
      <vt:lpstr>Objectives</vt:lpstr>
      <vt:lpstr>Regulations</vt:lpstr>
      <vt:lpstr>The Regulation</vt:lpstr>
      <vt:lpstr>And ……</vt:lpstr>
      <vt:lpstr>And…</vt:lpstr>
      <vt:lpstr>And…</vt:lpstr>
      <vt:lpstr>CMS Proposed Rule and IC Pilot Surveys</vt:lpstr>
      <vt:lpstr>CMS Proposed Rule</vt:lpstr>
      <vt:lpstr>Purpose</vt:lpstr>
      <vt:lpstr>U.  Infection Control</vt:lpstr>
      <vt:lpstr>Recommendations</vt:lpstr>
      <vt:lpstr>PowerPoint Presentation</vt:lpstr>
      <vt:lpstr>IC Pilot Details</vt:lpstr>
      <vt:lpstr>Pilot Project Snapshot</vt:lpstr>
      <vt:lpstr>Sharing…</vt:lpstr>
      <vt:lpstr>Surveillance</vt:lpstr>
      <vt:lpstr>Surveillance Review</vt:lpstr>
      <vt:lpstr>   Outcome Surveillance Practices</vt:lpstr>
      <vt:lpstr>Process to Outcome Surveillance</vt:lpstr>
      <vt:lpstr> Direct Observations</vt:lpstr>
      <vt:lpstr>Control LTC Outbreaks</vt:lpstr>
      <vt:lpstr>Outbreak Management</vt:lpstr>
      <vt:lpstr>Communicable Diseases</vt:lpstr>
      <vt:lpstr>Antibiotic Stewardship Program</vt:lpstr>
      <vt:lpstr>Why?</vt:lpstr>
      <vt:lpstr>Antibiotic Stewardship</vt:lpstr>
      <vt:lpstr>PowerPoint Presentation</vt:lpstr>
      <vt:lpstr>Core Elements of ABS</vt:lpstr>
      <vt:lpstr>Leadership Commitment</vt:lpstr>
      <vt:lpstr>Accountability</vt:lpstr>
      <vt:lpstr>Drug Expertise</vt:lpstr>
      <vt:lpstr>Actions</vt:lpstr>
      <vt:lpstr>Actions</vt:lpstr>
      <vt:lpstr>Tracking</vt:lpstr>
      <vt:lpstr>Reporting</vt:lpstr>
      <vt:lpstr>Education</vt:lpstr>
      <vt:lpstr>Where to Begin</vt:lpstr>
      <vt:lpstr>Clinical Practice Tools</vt:lpstr>
      <vt:lpstr>Care Paths and File Cards</vt:lpstr>
      <vt:lpstr>PowerPoint Presentation</vt:lpstr>
      <vt:lpstr>PowerPoint Presentation</vt:lpstr>
      <vt:lpstr>Acute Change of Condition File Cards</vt:lpstr>
      <vt:lpstr>Additional Resources</vt:lpstr>
      <vt:lpstr>AHRQ Healthcare Associated Infection</vt:lpstr>
      <vt:lpstr>UTI SBAR; AHRQ</vt:lpstr>
      <vt:lpstr>Background</vt:lpstr>
      <vt:lpstr>Assessment and Recommendation</vt:lpstr>
      <vt:lpstr>Physician/NP/PA Orders</vt:lpstr>
      <vt:lpstr>Transitions to Practice</vt:lpstr>
      <vt:lpstr>Infection Preventionist</vt:lpstr>
      <vt:lpstr>Role of the IP</vt:lpstr>
      <vt:lpstr>Continuum of Care</vt:lpstr>
      <vt:lpstr>Summary</vt:lpstr>
      <vt:lpstr>Questions? Thank you! </vt:lpstr>
      <vt:lpstr>References</vt:lpstr>
    </vt:vector>
  </TitlesOfParts>
  <Company>Genesis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POWERPOINT 2010</dc:title>
  <dc:creator>Chustz, Bonnie</dc:creator>
  <cp:keywords/>
  <cp:lastModifiedBy>Garten, Burton L</cp:lastModifiedBy>
  <cp:revision>81</cp:revision>
  <dcterms:created xsi:type="dcterms:W3CDTF">2016-08-16T20:18:23Z</dcterms:created>
  <dcterms:modified xsi:type="dcterms:W3CDTF">2016-08-26T14:19:35Z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