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07" r:id="rId2"/>
    <p:sldId id="331" r:id="rId3"/>
    <p:sldId id="258" r:id="rId4"/>
    <p:sldId id="260" r:id="rId5"/>
    <p:sldId id="262" r:id="rId6"/>
    <p:sldId id="266" r:id="rId7"/>
    <p:sldId id="321" r:id="rId8"/>
    <p:sldId id="278" r:id="rId9"/>
    <p:sldId id="324" r:id="rId10"/>
    <p:sldId id="286" r:id="rId11"/>
    <p:sldId id="288" r:id="rId12"/>
    <p:sldId id="304" r:id="rId13"/>
    <p:sldId id="305" r:id="rId14"/>
    <p:sldId id="328" r:id="rId15"/>
    <p:sldId id="322" r:id="rId16"/>
    <p:sldId id="289" r:id="rId17"/>
    <p:sldId id="290" r:id="rId18"/>
    <p:sldId id="298" r:id="rId19"/>
    <p:sldId id="308" r:id="rId20"/>
    <p:sldId id="326" r:id="rId21"/>
    <p:sldId id="291" r:id="rId22"/>
    <p:sldId id="325" r:id="rId23"/>
    <p:sldId id="330" r:id="rId24"/>
    <p:sldId id="309" r:id="rId25"/>
    <p:sldId id="323" r:id="rId26"/>
    <p:sldId id="299" r:id="rId27"/>
    <p:sldId id="318" r:id="rId28"/>
    <p:sldId id="329" r:id="rId29"/>
    <p:sldId id="303"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7" d="100"/>
          <a:sy n="67" d="100"/>
        </p:scale>
        <p:origin x="-402" y="-414"/>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18"/>
  <c:chart>
    <c:autoTitleDeleted val="1"/>
    <c:plotArea>
      <c:layout>
        <c:manualLayout>
          <c:layoutTarget val="inner"/>
          <c:xMode val="edge"/>
          <c:yMode val="edge"/>
          <c:x val="5.0643773694954791E-2"/>
          <c:y val="3.0305152737660521E-2"/>
          <c:w val="0.77987897346165103"/>
          <c:h val="0.87141830368476303"/>
        </c:manualLayout>
      </c:layout>
      <c:lineChart>
        <c:grouping val="standard"/>
        <c:ser>
          <c:idx val="0"/>
          <c:order val="0"/>
          <c:tx>
            <c:strRef>
              <c:f>Sheet1!$B$1</c:f>
              <c:strCache>
                <c:ptCount val="1"/>
                <c:pt idx="0">
                  <c:v>Series 1</c:v>
                </c:pt>
              </c:strCache>
            </c:strRef>
          </c:tx>
          <c:cat>
            <c:strRef>
              <c:f>Sheet1!$A$2:$A$10</c:f>
              <c:strCache>
                <c:ptCount val="9"/>
                <c:pt idx="0">
                  <c:v>Jan</c:v>
                </c:pt>
                <c:pt idx="1">
                  <c:v>Feb</c:v>
                </c:pt>
                <c:pt idx="2">
                  <c:v>Mar</c:v>
                </c:pt>
                <c:pt idx="3">
                  <c:v>Apr</c:v>
                </c:pt>
                <c:pt idx="4">
                  <c:v>May</c:v>
                </c:pt>
                <c:pt idx="5">
                  <c:v>June</c:v>
                </c:pt>
                <c:pt idx="6">
                  <c:v>July</c:v>
                </c:pt>
                <c:pt idx="7">
                  <c:v>Aug</c:v>
                </c:pt>
                <c:pt idx="8">
                  <c:v>Sep</c:v>
                </c:pt>
              </c:strCache>
            </c:strRef>
          </c:cat>
          <c:val>
            <c:numRef>
              <c:f>Sheet1!$B$2:$B$10</c:f>
              <c:numCache>
                <c:formatCode>General</c:formatCode>
                <c:ptCount val="9"/>
                <c:pt idx="0">
                  <c:v>6.7</c:v>
                </c:pt>
                <c:pt idx="1">
                  <c:v>4</c:v>
                </c:pt>
                <c:pt idx="2">
                  <c:v>1.9</c:v>
                </c:pt>
                <c:pt idx="3">
                  <c:v>1.9</c:v>
                </c:pt>
                <c:pt idx="4">
                  <c:v>1.9</c:v>
                </c:pt>
                <c:pt idx="5">
                  <c:v>2.1</c:v>
                </c:pt>
                <c:pt idx="6">
                  <c:v>1.9</c:v>
                </c:pt>
                <c:pt idx="7">
                  <c:v>2</c:v>
                </c:pt>
                <c:pt idx="8">
                  <c:v>2.1</c:v>
                </c:pt>
              </c:numCache>
            </c:numRef>
          </c:val>
        </c:ser>
        <c:marker val="1"/>
        <c:axId val="92235264"/>
        <c:axId val="92236800"/>
      </c:lineChart>
      <c:catAx>
        <c:axId val="92235264"/>
        <c:scaling>
          <c:orientation val="minMax"/>
        </c:scaling>
        <c:axPos val="b"/>
        <c:tickLblPos val="nextTo"/>
        <c:crossAx val="92236800"/>
        <c:crosses val="autoZero"/>
        <c:auto val="1"/>
        <c:lblAlgn val="ctr"/>
        <c:lblOffset val="100"/>
      </c:catAx>
      <c:valAx>
        <c:axId val="92236800"/>
        <c:scaling>
          <c:orientation val="minMax"/>
        </c:scaling>
        <c:axPos val="l"/>
        <c:majorGridlines/>
        <c:numFmt formatCode="General" sourceLinked="1"/>
        <c:tickLblPos val="nextTo"/>
        <c:crossAx val="92235264"/>
        <c:crosses val="autoZero"/>
        <c:crossBetween val="between"/>
      </c:valAx>
    </c:plotArea>
    <c:legend>
      <c:legendPos val="r"/>
      <c:layout/>
    </c:legend>
    <c:plotVisOnly val="1"/>
    <c:dispBlanksAs val="gap"/>
  </c:chart>
  <c:txPr>
    <a:bodyPr/>
    <a:lstStyle/>
    <a:p>
      <a:pPr>
        <a:defRPr sz="1800"/>
      </a:pPr>
      <a:endParaRPr lang="en-U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D97AAD-D05F-4871-A26B-2067A62D7F2C}" type="datetimeFigureOut">
              <a:rPr lang="en-US" smtClean="0"/>
              <a:pPr/>
              <a:t>10/06/2015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11178C2-51A3-4158-B87C-9534932C302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21A9E-0B54-4D3D-8816-AE1F9E039AFC}" type="datetimeFigureOut">
              <a:rPr lang="en-US" smtClean="0"/>
              <a:pPr/>
              <a:t>10/06/2015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D5710F-6915-4AB2-B028-25158F482473}" type="slidenum">
              <a:rPr lang="en-US" smtClean="0"/>
              <a:pPr/>
              <a:t>‹#›</a:t>
            </a:fld>
            <a:endParaRPr lang="en-US" dirty="0"/>
          </a:p>
        </p:txBody>
      </p:sp>
    </p:spTree>
    <p:extLst>
      <p:ext uri="{BB962C8B-B14F-4D97-AF65-F5344CB8AC3E}">
        <p14:creationId xmlns:p14="http://schemas.microsoft.com/office/powerpoint/2010/main" xmlns="" val="1764917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0599E5-5209-4F51-AADB-01E19E8C6476}" type="slidenum">
              <a:rPr lang="en-US" altLang="en-US" smtClean="0"/>
              <a:pPr/>
              <a:t>26</a:t>
            </a:fld>
            <a:endParaRPr lang="en-US" altLang="en-US" dirty="0"/>
          </a:p>
        </p:txBody>
      </p:sp>
    </p:spTree>
    <p:extLst>
      <p:ext uri="{BB962C8B-B14F-4D97-AF65-F5344CB8AC3E}">
        <p14:creationId xmlns:p14="http://schemas.microsoft.com/office/powerpoint/2010/main" xmlns="" val="33477874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3938557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21939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2061006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187951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2276938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2764033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13219091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4167350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19406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1457119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B4B80C-4C6D-41EC-9A81-DA58775E8985}" type="datetimeFigureOut">
              <a:rPr lang="en-US" smtClean="0"/>
              <a:pPr/>
              <a:t>10/06/2015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1118554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BB4B80C-4C6D-41EC-9A81-DA58775E8985}" type="datetimeFigureOut">
              <a:rPr lang="en-US" smtClean="0"/>
              <a:pPr/>
              <a:t>10/06/2015</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420FC6A-C3D0-4FAF-9280-2BF562782537}" type="slidenum">
              <a:rPr lang="en-US" smtClean="0"/>
              <a:pPr/>
              <a:t>‹#›</a:t>
            </a:fld>
            <a:endParaRPr lang="en-US" dirty="0"/>
          </a:p>
        </p:txBody>
      </p:sp>
    </p:spTree>
    <p:extLst>
      <p:ext uri="{BB962C8B-B14F-4D97-AF65-F5344CB8AC3E}">
        <p14:creationId xmlns:p14="http://schemas.microsoft.com/office/powerpoint/2010/main" xmlns="" val="26995883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musicandmemory.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hyperlink" Target="http://www.in2l.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scrippsoma.or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hyperlink" Target="http://memory-lane.tv/"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ahunt@thecedarsportland.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solidFill>
                  <a:schemeClr val="accent6">
                    <a:lumMod val="50000"/>
                  </a:schemeClr>
                </a:solidFill>
                <a:latin typeface="Times New Roman" panose="02020603050405020304" pitchFamily="18" charset="0"/>
                <a:cs typeface="Times New Roman" panose="02020603050405020304" pitchFamily="18" charset="0"/>
              </a:rPr>
              <a:t>Orchestrating the Arts:</a:t>
            </a:r>
            <a:r>
              <a:rPr lang="en-US" dirty="0">
                <a:solidFill>
                  <a:schemeClr val="accent6">
                    <a:lumMod val="50000"/>
                  </a:schemeClr>
                </a:solidFill>
                <a:latin typeface="Times New Roman" panose="02020603050405020304" pitchFamily="18" charset="0"/>
                <a:cs typeface="Times New Roman" panose="02020603050405020304" pitchFamily="18" charset="0"/>
              </a:rPr>
              <a:t/>
            </a:r>
            <a:br>
              <a:rPr lang="en-US" dirty="0">
                <a:solidFill>
                  <a:schemeClr val="accent6">
                    <a:lumMod val="50000"/>
                  </a:schemeClr>
                </a:solidFill>
                <a:latin typeface="Times New Roman" panose="02020603050405020304" pitchFamily="18" charset="0"/>
                <a:cs typeface="Times New Roman" panose="02020603050405020304" pitchFamily="18" charset="0"/>
              </a:rPr>
            </a:br>
            <a:r>
              <a:rPr lang="en-US" dirty="0" smtClean="0">
                <a:solidFill>
                  <a:schemeClr val="accent6">
                    <a:lumMod val="50000"/>
                  </a:schemeClr>
                </a:solidFill>
                <a:latin typeface="Times New Roman" panose="02020603050405020304" pitchFamily="18" charset="0"/>
                <a:cs typeface="Times New Roman" panose="02020603050405020304" pitchFamily="18" charset="0"/>
              </a:rPr>
              <a:t>A Success Story Supporting Clinical Outcomes</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p:txBody>
          <a:bodyPr>
            <a:normAutofit/>
          </a:bodyPr>
          <a:lstStyle/>
          <a:p>
            <a:endParaRPr lang="en-US" dirty="0" smtClean="0"/>
          </a:p>
          <a:p>
            <a:endParaRPr lang="en-US" dirty="0">
              <a:solidFill>
                <a:schemeClr val="accent6">
                  <a:lumMod val="50000"/>
                </a:schemeClr>
              </a:solidFill>
            </a:endParaRPr>
          </a:p>
        </p:txBody>
      </p:sp>
    </p:spTree>
    <p:extLst>
      <p:ext uri="{BB962C8B-B14F-4D97-AF65-F5344CB8AC3E}">
        <p14:creationId xmlns:p14="http://schemas.microsoft.com/office/powerpoint/2010/main" xmlns="" val="3847434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50000"/>
                  </a:schemeClr>
                </a:solidFill>
                <a:latin typeface="Times New Roman" panose="02020603050405020304" pitchFamily="18" charset="0"/>
                <a:cs typeface="Times New Roman" panose="02020603050405020304" pitchFamily="18" charset="0"/>
              </a:rPr>
              <a:t>It is The Cedars Belief….</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Our values</a:t>
            </a:r>
          </a:p>
          <a:p>
            <a:pPr lvl="1"/>
            <a:r>
              <a:rPr lang="en-US" dirty="0">
                <a:solidFill>
                  <a:schemeClr val="accent6">
                    <a:lumMod val="50000"/>
                  </a:schemeClr>
                </a:solidFill>
                <a:latin typeface="Times New Roman" panose="02020603050405020304" pitchFamily="18" charset="0"/>
                <a:cs typeface="Times New Roman" panose="02020603050405020304" pitchFamily="18" charset="0"/>
              </a:rPr>
              <a:t>Person-Centered Approach to Care</a:t>
            </a:r>
          </a:p>
          <a:p>
            <a:pPr lvl="2"/>
            <a:r>
              <a:rPr lang="en-US" sz="2800" dirty="0">
                <a:solidFill>
                  <a:schemeClr val="accent6">
                    <a:lumMod val="50000"/>
                  </a:schemeClr>
                </a:solidFill>
                <a:latin typeface="Times New Roman" panose="02020603050405020304" pitchFamily="18" charset="0"/>
                <a:cs typeface="Times New Roman" panose="02020603050405020304" pitchFamily="18" charset="0"/>
              </a:rPr>
              <a:t>Choice</a:t>
            </a:r>
          </a:p>
          <a:p>
            <a:pPr lvl="2"/>
            <a:r>
              <a:rPr lang="en-US" sz="2800" dirty="0">
                <a:solidFill>
                  <a:schemeClr val="accent6">
                    <a:lumMod val="50000"/>
                  </a:schemeClr>
                </a:solidFill>
                <a:latin typeface="Times New Roman" panose="02020603050405020304" pitchFamily="18" charset="0"/>
                <a:cs typeface="Times New Roman" panose="02020603050405020304" pitchFamily="18" charset="0"/>
              </a:rPr>
              <a:t>Dignity</a:t>
            </a:r>
          </a:p>
          <a:p>
            <a:pPr lvl="2"/>
            <a:r>
              <a:rPr lang="en-US" sz="2800" dirty="0">
                <a:solidFill>
                  <a:schemeClr val="accent6">
                    <a:lumMod val="50000"/>
                  </a:schemeClr>
                </a:solidFill>
                <a:latin typeface="Times New Roman" panose="02020603050405020304" pitchFamily="18" charset="0"/>
                <a:cs typeface="Times New Roman" panose="02020603050405020304" pitchFamily="18" charset="0"/>
              </a:rPr>
              <a:t>Individuality: Sense of Self</a:t>
            </a:r>
          </a:p>
          <a:p>
            <a:endParaRPr lang="en-US" dirty="0"/>
          </a:p>
        </p:txBody>
      </p:sp>
    </p:spTree>
    <p:extLst>
      <p:ext uri="{BB962C8B-B14F-4D97-AF65-F5344CB8AC3E}">
        <p14:creationId xmlns:p14="http://schemas.microsoft.com/office/powerpoint/2010/main" xmlns="" val="4102786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50000"/>
                  </a:schemeClr>
                </a:solidFill>
                <a:latin typeface="Times New Roman"/>
                <a:cs typeface="Times New Roman"/>
              </a:rPr>
              <a:t>Our Foundation….</a:t>
            </a:r>
            <a:endParaRPr lang="en-US" dirty="0">
              <a:solidFill>
                <a:schemeClr val="accent6">
                  <a:lumMod val="50000"/>
                </a:schemeClr>
              </a:solidFill>
              <a:latin typeface="Times New Roman"/>
              <a:cs typeface="Times New Roman"/>
            </a:endParaRPr>
          </a:p>
        </p:txBody>
      </p:sp>
      <p:sp>
        <p:nvSpPr>
          <p:cNvPr id="3" name="Content Placeholder 2"/>
          <p:cNvSpPr>
            <a:spLocks noGrp="1"/>
          </p:cNvSpPr>
          <p:nvPr>
            <p:ph idx="1"/>
          </p:nvPr>
        </p:nvSpPr>
        <p:spPr/>
        <p:txBody>
          <a:bodyPr>
            <a:normAutofit fontScale="92500" lnSpcReduction="10000"/>
          </a:bodyPr>
          <a:lstStyle/>
          <a:p>
            <a:r>
              <a:rPr lang="en-US" dirty="0" smtClean="0">
                <a:solidFill>
                  <a:schemeClr val="accent6">
                    <a:lumMod val="50000"/>
                  </a:schemeClr>
                </a:solidFill>
                <a:latin typeface="Times New Roman"/>
                <a:cs typeface="Times New Roman"/>
              </a:rPr>
              <a:t>Life stories</a:t>
            </a:r>
          </a:p>
          <a:p>
            <a:r>
              <a:rPr lang="en-US" dirty="0" smtClean="0">
                <a:solidFill>
                  <a:schemeClr val="accent6">
                    <a:lumMod val="50000"/>
                  </a:schemeClr>
                </a:solidFill>
                <a:latin typeface="Times New Roman"/>
                <a:cs typeface="Times New Roman"/>
              </a:rPr>
              <a:t>Spontaneous activities</a:t>
            </a:r>
          </a:p>
          <a:p>
            <a:pPr lvl="1"/>
            <a:r>
              <a:rPr lang="en-US" dirty="0" smtClean="0">
                <a:solidFill>
                  <a:schemeClr val="accent6">
                    <a:lumMod val="50000"/>
                  </a:schemeClr>
                </a:solidFill>
                <a:latin typeface="Times New Roman"/>
                <a:cs typeface="Times New Roman"/>
              </a:rPr>
              <a:t> Individual and Small Group</a:t>
            </a:r>
          </a:p>
          <a:p>
            <a:r>
              <a:rPr lang="en-US" dirty="0" smtClean="0">
                <a:solidFill>
                  <a:schemeClr val="accent6">
                    <a:lumMod val="50000"/>
                  </a:schemeClr>
                </a:solidFill>
                <a:latin typeface="Times New Roman"/>
                <a:cs typeface="Times New Roman"/>
              </a:rPr>
              <a:t>Scheduled activities</a:t>
            </a:r>
          </a:p>
          <a:p>
            <a:pPr marL="685800" indent="-228600">
              <a:buSzPts val="2400"/>
              <a:buFont typeface="Calibri"/>
              <a:buChar char="‒"/>
            </a:pPr>
            <a:r>
              <a:rPr lang="en-US" sz="2400" dirty="0" smtClean="0">
                <a:solidFill>
                  <a:schemeClr val="accent6">
                    <a:lumMod val="50000"/>
                  </a:schemeClr>
                </a:solidFill>
                <a:latin typeface="Times New Roman"/>
                <a:cs typeface="Times New Roman"/>
              </a:rPr>
              <a:t>Large group</a:t>
            </a:r>
          </a:p>
          <a:p>
            <a:r>
              <a:rPr lang="en-US" dirty="0" smtClean="0">
                <a:solidFill>
                  <a:schemeClr val="accent6">
                    <a:lumMod val="50000"/>
                  </a:schemeClr>
                </a:solidFill>
                <a:latin typeface="Times New Roman"/>
                <a:cs typeface="Times New Roman"/>
              </a:rPr>
              <a:t>Use of volunteers</a:t>
            </a:r>
          </a:p>
          <a:p>
            <a:r>
              <a:rPr lang="en-US" dirty="0" smtClean="0">
                <a:solidFill>
                  <a:schemeClr val="accent6">
                    <a:lumMod val="50000"/>
                  </a:schemeClr>
                </a:solidFill>
                <a:latin typeface="Times New Roman"/>
                <a:cs typeface="Times New Roman"/>
              </a:rPr>
              <a:t>Educational Institutions</a:t>
            </a:r>
          </a:p>
          <a:p>
            <a:endParaRPr lang="en-US" dirty="0"/>
          </a:p>
        </p:txBody>
      </p:sp>
    </p:spTree>
    <p:extLst>
      <p:ext uri="{BB962C8B-B14F-4D97-AF65-F5344CB8AC3E}">
        <p14:creationId xmlns:p14="http://schemas.microsoft.com/office/powerpoint/2010/main" xmlns="" val="12536667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accent6">
                    <a:lumMod val="50000"/>
                  </a:schemeClr>
                </a:solidFill>
                <a:latin typeface="Times New Roman" panose="02020603050405020304" pitchFamily="18" charset="0"/>
                <a:cs typeface="Times New Roman" panose="02020603050405020304" pitchFamily="18" charset="0"/>
              </a:rPr>
              <a:t>Clinical Outcomes…</a:t>
            </a:r>
            <a:endParaRPr lang="en-US" sz="4000"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85000" lnSpcReduction="10000"/>
          </a:bodyPr>
          <a:lstStyle/>
          <a:p>
            <a:r>
              <a:rPr lang="en-US" dirty="0">
                <a:solidFill>
                  <a:schemeClr val="accent6">
                    <a:lumMod val="50000"/>
                  </a:schemeClr>
                </a:solidFill>
                <a:latin typeface="Times New Roman" panose="02020603050405020304" pitchFamily="18" charset="0"/>
                <a:cs typeface="Times New Roman" panose="02020603050405020304" pitchFamily="18" charset="0"/>
              </a:rPr>
              <a:t>Antipsychotics: National, Regional, State Averages</a:t>
            </a:r>
            <a:r>
              <a:rPr lang="en-US" dirty="0" smtClean="0">
                <a:solidFill>
                  <a:schemeClr val="accent6">
                    <a:lumMod val="50000"/>
                  </a:schemeClr>
                </a:solidFill>
                <a:latin typeface="Times New Roman" panose="02020603050405020304" pitchFamily="18" charset="0"/>
                <a:cs typeface="Times New Roman" panose="02020603050405020304" pitchFamily="18" charset="0"/>
              </a:rPr>
              <a:t>…</a:t>
            </a:r>
          </a:p>
          <a:p>
            <a:r>
              <a:rPr lang="en-US" dirty="0" smtClean="0">
                <a:solidFill>
                  <a:schemeClr val="accent6">
                    <a:lumMod val="50000"/>
                  </a:schemeClr>
                </a:solidFill>
                <a:latin typeface="Times New Roman" panose="02020603050405020304" pitchFamily="18" charset="0"/>
                <a:cs typeface="Times New Roman" panose="02020603050405020304" pitchFamily="18" charset="0"/>
              </a:rPr>
              <a:t>National: 22.8%</a:t>
            </a:r>
          </a:p>
          <a:p>
            <a:r>
              <a:rPr lang="en-US" dirty="0" smtClean="0">
                <a:solidFill>
                  <a:schemeClr val="accent6">
                    <a:lumMod val="50000"/>
                  </a:schemeClr>
                </a:solidFill>
                <a:latin typeface="Times New Roman" panose="02020603050405020304" pitchFamily="18" charset="0"/>
                <a:cs typeface="Times New Roman" panose="02020603050405020304" pitchFamily="18" charset="0"/>
              </a:rPr>
              <a:t>Regional: 23%</a:t>
            </a:r>
          </a:p>
          <a:p>
            <a:r>
              <a:rPr lang="en-US" dirty="0" smtClean="0">
                <a:solidFill>
                  <a:schemeClr val="accent6">
                    <a:lumMod val="50000"/>
                  </a:schemeClr>
                </a:solidFill>
                <a:latin typeface="Times New Roman" panose="02020603050405020304" pitchFamily="18" charset="0"/>
                <a:cs typeface="Times New Roman" panose="02020603050405020304" pitchFamily="18" charset="0"/>
              </a:rPr>
              <a:t>State Averages: 19.8%</a:t>
            </a:r>
          </a:p>
          <a:p>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marL="0" indent="0" algn="ctr">
              <a:buNone/>
            </a:pPr>
            <a:r>
              <a:rPr lang="en-US" b="1" dirty="0" smtClean="0">
                <a:solidFill>
                  <a:schemeClr val="accent6">
                    <a:lumMod val="50000"/>
                  </a:schemeClr>
                </a:solidFill>
                <a:latin typeface="Times New Roman" panose="02020603050405020304" pitchFamily="18" charset="0"/>
                <a:cs typeface="Times New Roman" panose="02020603050405020304" pitchFamily="18" charset="0"/>
              </a:rPr>
              <a:t>The Cedars</a:t>
            </a:r>
          </a:p>
          <a:p>
            <a:pPr marL="0" indent="0" algn="ctr">
              <a:buNone/>
            </a:pPr>
            <a:r>
              <a:rPr lang="en-US" b="1" dirty="0" smtClean="0">
                <a:solidFill>
                  <a:schemeClr val="accent6">
                    <a:lumMod val="50000"/>
                  </a:schemeClr>
                </a:solidFill>
                <a:latin typeface="Times New Roman" panose="02020603050405020304" pitchFamily="18" charset="0"/>
                <a:cs typeface="Times New Roman" panose="02020603050405020304" pitchFamily="18" charset="0"/>
              </a:rPr>
              <a:t>8.8%</a:t>
            </a:r>
            <a:endParaRPr lang="en-US" b="1"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9441360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71450"/>
            <a:ext cx="8229600" cy="857250"/>
          </a:xfrm>
        </p:spPr>
        <p:txBody>
          <a:bodyPr/>
          <a:lstStyle/>
          <a:p>
            <a:pPr algn="l"/>
            <a:r>
              <a:rPr lang="en-US" dirty="0" smtClean="0">
                <a:solidFill>
                  <a:schemeClr val="accent6">
                    <a:lumMod val="50000"/>
                  </a:schemeClr>
                </a:solidFill>
                <a:latin typeface="Times New Roman" panose="02020603050405020304" pitchFamily="18" charset="0"/>
                <a:cs typeface="Times New Roman" panose="02020603050405020304" pitchFamily="18" charset="0"/>
              </a:rPr>
              <a:t>Our Journey….</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43000" y="914400"/>
            <a:ext cx="7086600" cy="3426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54253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984807"/>
                </a:solidFill>
              </a:rPr>
              <a:t>2015 Percent Falls…</a:t>
            </a:r>
            <a:endParaRPr lang="en-US" dirty="0">
              <a:solidFill>
                <a:srgbClr val="984807"/>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1832163793"/>
              </p:ext>
            </p:extLst>
          </p:nvPr>
        </p:nvGraphicFramePr>
        <p:xfrm>
          <a:off x="457200" y="971551"/>
          <a:ext cx="8077200" cy="36004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949355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50000"/>
                  </a:schemeClr>
                </a:solidFill>
                <a:latin typeface="Times New Roman"/>
                <a:cs typeface="Times New Roman"/>
              </a:rPr>
              <a:t>Engagement of the Arts…</a:t>
            </a:r>
            <a:endParaRPr lang="en-US" dirty="0">
              <a:solidFill>
                <a:schemeClr val="accent6">
                  <a:lumMod val="50000"/>
                </a:schemeClr>
              </a:solidFill>
              <a:latin typeface="Times New Roman"/>
              <a:cs typeface="Times New Roman"/>
            </a:endParaRPr>
          </a:p>
        </p:txBody>
      </p:sp>
      <p:sp>
        <p:nvSpPr>
          <p:cNvPr id="4" name="Content Placeholder 3"/>
          <p:cNvSpPr>
            <a:spLocks noGrp="1"/>
          </p:cNvSpPr>
          <p:nvPr>
            <p:ph sz="half" idx="2"/>
          </p:nvPr>
        </p:nvSpPr>
        <p:spPr/>
        <p:txBody>
          <a:bodyPr>
            <a:normAutofit fontScale="77500" lnSpcReduction="20000"/>
          </a:bodyPr>
          <a:lstStyle/>
          <a:p>
            <a:r>
              <a:rPr lang="en-US" dirty="0" smtClean="0">
                <a:solidFill>
                  <a:schemeClr val="accent6">
                    <a:lumMod val="50000"/>
                  </a:schemeClr>
                </a:solidFill>
                <a:latin typeface="Times New Roman"/>
                <a:cs typeface="Times New Roman"/>
              </a:rPr>
              <a:t>Visual</a:t>
            </a:r>
          </a:p>
          <a:p>
            <a:r>
              <a:rPr lang="en-US" dirty="0" smtClean="0">
                <a:solidFill>
                  <a:schemeClr val="accent6">
                    <a:lumMod val="50000"/>
                  </a:schemeClr>
                </a:solidFill>
                <a:latin typeface="Times New Roman"/>
                <a:cs typeface="Times New Roman"/>
              </a:rPr>
              <a:t>Music</a:t>
            </a:r>
          </a:p>
          <a:p>
            <a:r>
              <a:rPr lang="en-US" dirty="0" smtClean="0">
                <a:solidFill>
                  <a:schemeClr val="accent6">
                    <a:lumMod val="50000"/>
                  </a:schemeClr>
                </a:solidFill>
                <a:latin typeface="Times New Roman"/>
                <a:cs typeface="Times New Roman"/>
              </a:rPr>
              <a:t>Movement Based</a:t>
            </a:r>
          </a:p>
          <a:p>
            <a:r>
              <a:rPr lang="en-US" dirty="0" smtClean="0">
                <a:solidFill>
                  <a:schemeClr val="accent6">
                    <a:lumMod val="50000"/>
                  </a:schemeClr>
                </a:solidFill>
                <a:latin typeface="Times New Roman"/>
                <a:cs typeface="Times New Roman"/>
              </a:rPr>
              <a:t>Writing </a:t>
            </a:r>
          </a:p>
          <a:p>
            <a:r>
              <a:rPr lang="en-US" dirty="0" smtClean="0">
                <a:solidFill>
                  <a:schemeClr val="accent6">
                    <a:lumMod val="50000"/>
                  </a:schemeClr>
                </a:solidFill>
                <a:latin typeface="Times New Roman"/>
                <a:cs typeface="Times New Roman"/>
              </a:rPr>
              <a:t>Drawing</a:t>
            </a:r>
          </a:p>
          <a:p>
            <a:r>
              <a:rPr lang="en-US" dirty="0" smtClean="0">
                <a:solidFill>
                  <a:schemeClr val="accent6">
                    <a:lumMod val="50000"/>
                  </a:schemeClr>
                </a:solidFill>
                <a:latin typeface="Times New Roman"/>
                <a:cs typeface="Times New Roman"/>
              </a:rPr>
              <a:t>Painting</a:t>
            </a:r>
          </a:p>
          <a:p>
            <a:endParaRPr lang="en-US" dirty="0">
              <a:solidFill>
                <a:schemeClr val="accent6">
                  <a:lumMod val="50000"/>
                </a:schemeClr>
              </a:solidFill>
              <a:latin typeface="Times New Roman"/>
              <a:cs typeface="Times New Roman"/>
            </a:endParaRPr>
          </a:p>
          <a:p>
            <a:pPr marL="0" indent="0">
              <a:buNone/>
            </a:pPr>
            <a:r>
              <a:rPr lang="en-US" sz="3600" dirty="0" smtClean="0">
                <a:solidFill>
                  <a:schemeClr val="accent6">
                    <a:lumMod val="50000"/>
                  </a:schemeClr>
                </a:solidFill>
                <a:latin typeface="Times New Roman"/>
                <a:cs typeface="Times New Roman"/>
              </a:rPr>
              <a:t>All Have Positive</a:t>
            </a:r>
          </a:p>
          <a:p>
            <a:pPr marL="0" indent="0">
              <a:buNone/>
            </a:pPr>
            <a:r>
              <a:rPr lang="en-US" sz="3600" dirty="0" smtClean="0">
                <a:solidFill>
                  <a:schemeClr val="accent6">
                    <a:lumMod val="50000"/>
                  </a:schemeClr>
                </a:solidFill>
                <a:latin typeface="Times New Roman"/>
                <a:cs typeface="Times New Roman"/>
              </a:rPr>
              <a:t>Clinical Outcomes….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xmlns="" val="0"/>
              </a:ext>
            </a:extLst>
          </a:blip>
          <a:srcRect t="7975" b="7975"/>
          <a:stretch>
            <a:fillRect/>
          </a:stretch>
        </p:blipFill>
        <p:spPr/>
      </p:pic>
    </p:spTree>
    <p:extLst>
      <p:ext uri="{BB962C8B-B14F-4D97-AF65-F5344CB8AC3E}">
        <p14:creationId xmlns:p14="http://schemas.microsoft.com/office/powerpoint/2010/main" xmlns="" val="38960266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4000" dirty="0" smtClean="0">
                <a:solidFill>
                  <a:schemeClr val="accent6">
                    <a:lumMod val="50000"/>
                  </a:schemeClr>
                </a:solidFill>
                <a:latin typeface="Times New Roman"/>
                <a:cs typeface="Times New Roman"/>
              </a:rPr>
              <a:t>Supporting Resident Engagement</a:t>
            </a:r>
            <a:r>
              <a:rPr lang="en-US" dirty="0">
                <a:solidFill>
                  <a:schemeClr val="accent6">
                    <a:lumMod val="50000"/>
                  </a:schemeClr>
                </a:solidFill>
                <a:latin typeface="Times New Roman"/>
                <a:cs typeface="Times New Roman"/>
              </a:rPr>
              <a:t/>
            </a:r>
            <a:br>
              <a:rPr lang="en-US" dirty="0">
                <a:solidFill>
                  <a:schemeClr val="accent6">
                    <a:lumMod val="50000"/>
                  </a:schemeClr>
                </a:solidFill>
                <a:latin typeface="Times New Roman"/>
                <a:cs typeface="Times New Roman"/>
              </a:rPr>
            </a:br>
            <a:r>
              <a:rPr lang="en-US" dirty="0" smtClean="0">
                <a:solidFill>
                  <a:schemeClr val="accent6">
                    <a:lumMod val="50000"/>
                  </a:schemeClr>
                </a:solidFill>
                <a:latin typeface="Times New Roman"/>
                <a:cs typeface="Times New Roman"/>
              </a:rPr>
              <a:t>Unique Programing…</a:t>
            </a:r>
            <a:endParaRPr lang="en-US" dirty="0">
              <a:solidFill>
                <a:schemeClr val="accent6">
                  <a:lumMod val="50000"/>
                </a:schemeClr>
              </a:solidFill>
              <a:latin typeface="Times New Roman"/>
              <a:cs typeface="Times New Roman"/>
            </a:endParaRPr>
          </a:p>
        </p:txBody>
      </p:sp>
      <p:sp>
        <p:nvSpPr>
          <p:cNvPr id="3" name="Content Placeholder 2"/>
          <p:cNvSpPr>
            <a:spLocks noGrp="1"/>
          </p:cNvSpPr>
          <p:nvPr>
            <p:ph sz="half" idx="1"/>
          </p:nvPr>
        </p:nvSpPr>
        <p:spPr/>
        <p:txBody>
          <a:bodyPr>
            <a:normAutofit fontScale="77500" lnSpcReduction="20000"/>
          </a:bodyPr>
          <a:lstStyle/>
          <a:p>
            <a:pPr marL="457200" lvl="1" indent="0">
              <a:buNone/>
            </a:pPr>
            <a:endParaRPr lang="en-US" dirty="0" smtClean="0">
              <a:solidFill>
                <a:schemeClr val="accent6">
                  <a:lumMod val="50000"/>
                </a:schemeClr>
              </a:solidFill>
            </a:endParaRPr>
          </a:p>
          <a:p>
            <a:r>
              <a:rPr lang="en-US" sz="3200" dirty="0" smtClean="0">
                <a:solidFill>
                  <a:schemeClr val="accent6">
                    <a:lumMod val="50000"/>
                  </a:schemeClr>
                </a:solidFill>
                <a:latin typeface="Times New Roman"/>
                <a:cs typeface="Times New Roman"/>
              </a:rPr>
              <a:t>Flower program</a:t>
            </a:r>
          </a:p>
          <a:p>
            <a:pPr lvl="1"/>
            <a:r>
              <a:rPr lang="en-US" sz="2800" dirty="0" smtClean="0">
                <a:solidFill>
                  <a:schemeClr val="accent6">
                    <a:lumMod val="50000"/>
                  </a:schemeClr>
                </a:solidFill>
                <a:latin typeface="Times New Roman"/>
                <a:cs typeface="Times New Roman"/>
              </a:rPr>
              <a:t>Very popular program</a:t>
            </a:r>
          </a:p>
          <a:p>
            <a:pPr lvl="1"/>
            <a:r>
              <a:rPr lang="en-US" sz="2800" dirty="0" smtClean="0">
                <a:solidFill>
                  <a:schemeClr val="accent6">
                    <a:lumMod val="50000"/>
                  </a:schemeClr>
                </a:solidFill>
                <a:latin typeface="Times New Roman"/>
                <a:cs typeface="Times New Roman"/>
              </a:rPr>
              <a:t>Performed weekly</a:t>
            </a:r>
          </a:p>
          <a:p>
            <a:pPr lvl="1"/>
            <a:r>
              <a:rPr lang="en-US" sz="2800" dirty="0" smtClean="0">
                <a:solidFill>
                  <a:schemeClr val="accent6">
                    <a:lumMod val="50000"/>
                  </a:schemeClr>
                </a:solidFill>
                <a:latin typeface="Times New Roman"/>
                <a:cs typeface="Times New Roman"/>
              </a:rPr>
              <a:t>Overseen by a florist</a:t>
            </a:r>
          </a:p>
          <a:p>
            <a:pPr lvl="1"/>
            <a:r>
              <a:rPr lang="en-US" sz="2800" dirty="0" smtClean="0">
                <a:solidFill>
                  <a:schemeClr val="accent6">
                    <a:lumMod val="50000"/>
                  </a:schemeClr>
                </a:solidFill>
                <a:latin typeface="Times New Roman"/>
                <a:cs typeface="Times New Roman"/>
              </a:rPr>
              <a:t>Supported by activities fund</a:t>
            </a:r>
          </a:p>
          <a:p>
            <a:pPr lvl="1"/>
            <a:r>
              <a:rPr lang="en-US" sz="2800" dirty="0" smtClean="0">
                <a:solidFill>
                  <a:schemeClr val="accent6">
                    <a:lumMod val="50000"/>
                  </a:schemeClr>
                </a:solidFill>
                <a:latin typeface="Times New Roman"/>
                <a:cs typeface="Times New Roman"/>
              </a:rPr>
              <a:t>Easy implementation</a:t>
            </a:r>
          </a:p>
          <a:p>
            <a:pPr lvl="1"/>
            <a:r>
              <a:rPr lang="en-US" sz="2800" dirty="0" smtClean="0">
                <a:solidFill>
                  <a:schemeClr val="accent6">
                    <a:lumMod val="50000"/>
                  </a:schemeClr>
                </a:solidFill>
                <a:latin typeface="Times New Roman"/>
                <a:cs typeface="Times New Roman"/>
              </a:rPr>
              <a:t>Individual, small and large group settings</a:t>
            </a:r>
          </a:p>
          <a:p>
            <a:endParaRPr lang="en-US" dirty="0"/>
          </a:p>
        </p:txBody>
      </p:sp>
      <p:pic>
        <p:nvPicPr>
          <p:cNvPr id="6" name="Content Placeholder 5" descr="get-attachment.aspx.jpg"/>
          <p:cNvPicPr>
            <a:picLocks noGrp="1" noChangeAspect="1"/>
          </p:cNvPicPr>
          <p:nvPr>
            <p:ph sz="half" idx="2"/>
          </p:nvPr>
        </p:nvPicPr>
        <p:blipFill rotWithShape="1">
          <a:blip r:embed="rId2" cstate="print">
            <a:extLst>
              <a:ext uri="{28A0092B-C50C-407E-A947-70E740481C1C}">
                <a14:useLocalDpi xmlns:a14="http://schemas.microsoft.com/office/drawing/2010/main" xmlns="" val="0"/>
              </a:ext>
            </a:extLst>
          </a:blip>
          <a:srcRect t="1561" b="1478"/>
          <a:stretch/>
        </p:blipFill>
        <p:spPr>
          <a:xfrm rot="10800000">
            <a:off x="4648200" y="1200151"/>
            <a:ext cx="4038600" cy="3394472"/>
          </a:xfrm>
        </p:spPr>
      </p:pic>
    </p:spTree>
    <p:extLst>
      <p:ext uri="{BB962C8B-B14F-4D97-AF65-F5344CB8AC3E}">
        <p14:creationId xmlns:p14="http://schemas.microsoft.com/office/powerpoint/2010/main" xmlns="" val="1447658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50000"/>
                  </a:schemeClr>
                </a:solidFill>
                <a:latin typeface="Times New Roman"/>
                <a:cs typeface="Times New Roman"/>
              </a:rPr>
              <a:t>Arts &amp; Technology….</a:t>
            </a:r>
            <a:endParaRPr lang="en-US" dirty="0">
              <a:solidFill>
                <a:schemeClr val="accent6">
                  <a:lumMod val="50000"/>
                </a:schemeClr>
              </a:solidFill>
              <a:latin typeface="Times New Roman"/>
              <a:cs typeface="Times New Roman"/>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accent6">
                    <a:lumMod val="50000"/>
                  </a:schemeClr>
                </a:solidFill>
                <a:latin typeface="Times New Roman"/>
                <a:cs typeface="Times New Roman"/>
              </a:rPr>
              <a:t>Music and Memory Program</a:t>
            </a:r>
          </a:p>
          <a:p>
            <a:pPr lvl="1"/>
            <a:r>
              <a:rPr lang="en-US" dirty="0" smtClean="0">
                <a:solidFill>
                  <a:schemeClr val="accent6">
                    <a:lumMod val="50000"/>
                  </a:schemeClr>
                </a:solidFill>
                <a:latin typeface="Times New Roman"/>
                <a:cs typeface="Times New Roman"/>
              </a:rPr>
              <a:t>Certification needed</a:t>
            </a:r>
          </a:p>
          <a:p>
            <a:pPr lvl="1"/>
            <a:r>
              <a:rPr lang="en-US" dirty="0" smtClean="0">
                <a:solidFill>
                  <a:schemeClr val="accent6">
                    <a:lumMod val="50000"/>
                  </a:schemeClr>
                </a:solidFill>
                <a:latin typeface="Times New Roman"/>
                <a:cs typeface="Times New Roman"/>
              </a:rPr>
              <a:t>24/7 program </a:t>
            </a:r>
          </a:p>
          <a:p>
            <a:pPr lvl="1"/>
            <a:r>
              <a:rPr lang="en-US" dirty="0" smtClean="0">
                <a:solidFill>
                  <a:schemeClr val="accent6">
                    <a:lumMod val="50000"/>
                  </a:schemeClr>
                </a:solidFill>
                <a:latin typeface="Times New Roman"/>
                <a:cs typeface="Times New Roman"/>
              </a:rPr>
              <a:t>Personalized music program using iShuffles</a:t>
            </a:r>
          </a:p>
          <a:p>
            <a:pPr lvl="1"/>
            <a:r>
              <a:rPr lang="en-US" dirty="0" smtClean="0">
                <a:solidFill>
                  <a:schemeClr val="accent6">
                    <a:lumMod val="50000"/>
                  </a:schemeClr>
                </a:solidFill>
                <a:latin typeface="Times New Roman"/>
                <a:cs typeface="Times New Roman"/>
              </a:rPr>
              <a:t>Evidenced based program</a:t>
            </a:r>
          </a:p>
          <a:p>
            <a:pPr lvl="1"/>
            <a:r>
              <a:rPr lang="en-US" dirty="0" smtClean="0">
                <a:solidFill>
                  <a:schemeClr val="accent6">
                    <a:lumMod val="50000"/>
                  </a:schemeClr>
                </a:solidFill>
                <a:latin typeface="Times New Roman"/>
                <a:cs typeface="Times New Roman"/>
              </a:rPr>
              <a:t>Easy to implement</a:t>
            </a:r>
          </a:p>
          <a:p>
            <a:pPr lvl="1"/>
            <a:r>
              <a:rPr lang="en-US" dirty="0" smtClean="0">
                <a:solidFill>
                  <a:schemeClr val="accent6">
                    <a:lumMod val="50000"/>
                  </a:schemeClr>
                </a:solidFill>
                <a:latin typeface="Times New Roman"/>
                <a:cs typeface="Times New Roman"/>
              </a:rPr>
              <a:t>Relatively low cost: depends profit /not-for-profit </a:t>
            </a:r>
          </a:p>
          <a:p>
            <a:pPr lvl="1"/>
            <a:r>
              <a:rPr lang="en-US" dirty="0" smtClean="0">
                <a:solidFill>
                  <a:schemeClr val="accent6">
                    <a:lumMod val="50000"/>
                  </a:schemeClr>
                </a:solidFill>
                <a:latin typeface="Times New Roman"/>
                <a:cs typeface="Times New Roman"/>
                <a:hlinkClick r:id="rId2"/>
              </a:rPr>
              <a:t>http://musicandmemory.org/</a:t>
            </a:r>
            <a:endParaRPr lang="en-US" dirty="0" smtClean="0">
              <a:solidFill>
                <a:schemeClr val="accent6">
                  <a:lumMod val="50000"/>
                </a:schemeClr>
              </a:solidFill>
              <a:latin typeface="Times New Roman"/>
              <a:cs typeface="Times New Roman"/>
            </a:endParaRPr>
          </a:p>
          <a:p>
            <a:endParaRPr lang="en-US" sz="2800" dirty="0" smtClean="0">
              <a:solidFill>
                <a:schemeClr val="accent6">
                  <a:lumMod val="50000"/>
                </a:schemeClr>
              </a:solidFill>
            </a:endParaRPr>
          </a:p>
          <a:p>
            <a:endParaRPr lang="en-US" dirty="0"/>
          </a:p>
        </p:txBody>
      </p:sp>
      <p:sp>
        <p:nvSpPr>
          <p:cNvPr id="4" name="Rectangle 3"/>
          <p:cNvSpPr/>
          <p:nvPr/>
        </p:nvSpPr>
        <p:spPr>
          <a:xfrm>
            <a:off x="2209800" y="1371600"/>
            <a:ext cx="4648200" cy="369332"/>
          </a:xfrm>
          <a:prstGeom prst="rect">
            <a:avLst/>
          </a:prstGeom>
        </p:spPr>
        <p:txBody>
          <a:bodyPr wrap="square">
            <a:spAutoFit/>
          </a:bodyPr>
          <a:lstStyle/>
          <a:p>
            <a:endParaRPr lang="en-US" dirty="0" smtClean="0"/>
          </a:p>
        </p:txBody>
      </p:sp>
    </p:spTree>
    <p:extLst>
      <p:ext uri="{BB962C8B-B14F-4D97-AF65-F5344CB8AC3E}">
        <p14:creationId xmlns:p14="http://schemas.microsoft.com/office/powerpoint/2010/main" xmlns="" val="16805895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85800" y="205979"/>
            <a:ext cx="8001000" cy="511256"/>
          </a:xfrm>
        </p:spPr>
        <p:txBody>
          <a:bodyPr>
            <a:normAutofit fontScale="90000"/>
          </a:bodyPr>
          <a:lstStyle/>
          <a:p>
            <a:pPr algn="l"/>
            <a:r>
              <a:rPr lang="en-US" altLang="en-US" dirty="0" smtClean="0">
                <a:solidFill>
                  <a:schemeClr val="accent6">
                    <a:lumMod val="50000"/>
                  </a:schemeClr>
                </a:solidFill>
                <a:latin typeface="Times New Roman" panose="02020603050405020304" pitchFamily="18" charset="0"/>
                <a:cs typeface="Times New Roman" panose="02020603050405020304" pitchFamily="18" charset="0"/>
              </a:rPr>
              <a:t>Equipment ….</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02001" y="682839"/>
            <a:ext cx="2798750" cy="12845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85473" y="2171701"/>
            <a:ext cx="6855704" cy="289463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371601" y="717235"/>
            <a:ext cx="2743200" cy="123728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202417" y="326831"/>
            <a:ext cx="1237280" cy="1648350"/>
          </a:xfrm>
          <a:prstGeom prst="rect">
            <a:avLst/>
          </a:prstGeom>
        </p:spPr>
      </p:pic>
    </p:spTree>
    <p:extLst>
      <p:ext uri="{BB962C8B-B14F-4D97-AF65-F5344CB8AC3E}">
        <p14:creationId xmlns:p14="http://schemas.microsoft.com/office/powerpoint/2010/main" xmlns="" val="4720982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57250"/>
          </a:xfrm>
        </p:spPr>
        <p:txBody>
          <a:bodyPr/>
          <a:lstStyle/>
          <a:p>
            <a:pPr algn="l"/>
            <a:r>
              <a:rPr lang="en-US" dirty="0" smtClean="0">
                <a:solidFill>
                  <a:schemeClr val="accent6">
                    <a:lumMod val="50000"/>
                  </a:schemeClr>
                </a:solidFill>
                <a:latin typeface="Times New Roman"/>
                <a:cs typeface="Times New Roman"/>
              </a:rPr>
              <a:t>Arts &amp;Technology…</a:t>
            </a:r>
            <a:endParaRPr lang="en-US" dirty="0">
              <a:solidFill>
                <a:schemeClr val="accent6">
                  <a:lumMod val="50000"/>
                </a:schemeClr>
              </a:solidFill>
              <a:latin typeface="Times New Roman"/>
              <a:cs typeface="Times New Roman"/>
            </a:endParaRPr>
          </a:p>
        </p:txBody>
      </p:sp>
      <p:sp>
        <p:nvSpPr>
          <p:cNvPr id="3" name="Content Placeholder 2"/>
          <p:cNvSpPr>
            <a:spLocks noGrp="1"/>
          </p:cNvSpPr>
          <p:nvPr>
            <p:ph idx="1"/>
          </p:nvPr>
        </p:nvSpPr>
        <p:spPr/>
        <p:txBody>
          <a:bodyPr>
            <a:normAutofit fontScale="70000" lnSpcReduction="20000"/>
          </a:bodyPr>
          <a:lstStyle/>
          <a:p>
            <a:r>
              <a:rPr lang="en-US" sz="3500" dirty="0">
                <a:solidFill>
                  <a:schemeClr val="accent6">
                    <a:lumMod val="50000"/>
                  </a:schemeClr>
                </a:solidFill>
                <a:latin typeface="Times New Roman"/>
                <a:cs typeface="Times New Roman"/>
              </a:rPr>
              <a:t>It’s Never 2 Late</a:t>
            </a:r>
          </a:p>
          <a:p>
            <a:pPr lvl="1"/>
            <a:r>
              <a:rPr lang="en-US" dirty="0">
                <a:solidFill>
                  <a:schemeClr val="accent6">
                    <a:lumMod val="50000"/>
                  </a:schemeClr>
                </a:solidFill>
                <a:latin typeface="Times New Roman"/>
                <a:cs typeface="Times New Roman"/>
              </a:rPr>
              <a:t>Makes technology and the internet accessible to all</a:t>
            </a:r>
          </a:p>
          <a:p>
            <a:pPr lvl="1"/>
            <a:r>
              <a:rPr lang="en-US" dirty="0">
                <a:solidFill>
                  <a:schemeClr val="accent6">
                    <a:lumMod val="50000"/>
                  </a:schemeClr>
                </a:solidFill>
                <a:latin typeface="Times New Roman"/>
                <a:cs typeface="Times New Roman"/>
              </a:rPr>
              <a:t>Adaptive hardware, software and </a:t>
            </a:r>
            <a:r>
              <a:rPr lang="en-US" dirty="0" smtClean="0">
                <a:solidFill>
                  <a:schemeClr val="accent6">
                    <a:lumMod val="50000"/>
                  </a:schemeClr>
                </a:solidFill>
                <a:latin typeface="Times New Roman"/>
                <a:cs typeface="Times New Roman"/>
              </a:rPr>
              <a:t>content</a:t>
            </a:r>
          </a:p>
          <a:p>
            <a:pPr lvl="1"/>
            <a:r>
              <a:rPr lang="en-US" dirty="0" smtClean="0">
                <a:solidFill>
                  <a:schemeClr val="accent6">
                    <a:lumMod val="50000"/>
                  </a:schemeClr>
                </a:solidFill>
                <a:latin typeface="Times New Roman"/>
                <a:cs typeface="Times New Roman"/>
              </a:rPr>
              <a:t>Easy to implement</a:t>
            </a:r>
          </a:p>
          <a:p>
            <a:pPr lvl="1"/>
            <a:r>
              <a:rPr lang="en-US" dirty="0" smtClean="0">
                <a:solidFill>
                  <a:schemeClr val="accent6">
                    <a:lumMod val="50000"/>
                  </a:schemeClr>
                </a:solidFill>
                <a:latin typeface="Times New Roman"/>
                <a:cs typeface="Times New Roman"/>
              </a:rPr>
              <a:t>24/7 program</a:t>
            </a:r>
          </a:p>
          <a:p>
            <a:pPr lvl="1"/>
            <a:r>
              <a:rPr lang="en-US" dirty="0" smtClean="0">
                <a:solidFill>
                  <a:schemeClr val="accent6">
                    <a:lumMod val="50000"/>
                  </a:schemeClr>
                </a:solidFill>
                <a:latin typeface="Times New Roman"/>
                <a:cs typeface="Times New Roman"/>
              </a:rPr>
              <a:t>Cost: $2,500/yearly</a:t>
            </a:r>
          </a:p>
          <a:p>
            <a:pPr lvl="1"/>
            <a:r>
              <a:rPr lang="en-US" dirty="0" smtClean="0">
                <a:solidFill>
                  <a:schemeClr val="accent6">
                    <a:lumMod val="50000"/>
                  </a:schemeClr>
                </a:solidFill>
                <a:latin typeface="Times New Roman"/>
                <a:cs typeface="Times New Roman"/>
              </a:rPr>
              <a:t>Start-up cost: $10,000.00</a:t>
            </a:r>
            <a:endParaRPr lang="en-US" dirty="0">
              <a:solidFill>
                <a:schemeClr val="accent6">
                  <a:lumMod val="50000"/>
                </a:schemeClr>
              </a:solidFill>
              <a:latin typeface="Times New Roman"/>
              <a:cs typeface="Times New Roman"/>
            </a:endParaRPr>
          </a:p>
          <a:p>
            <a:pPr lvl="1"/>
            <a:r>
              <a:rPr lang="en-US" dirty="0">
                <a:solidFill>
                  <a:schemeClr val="accent6">
                    <a:lumMod val="50000"/>
                  </a:schemeClr>
                </a:solidFill>
                <a:latin typeface="Times New Roman"/>
                <a:cs typeface="Times New Roman"/>
              </a:rPr>
              <a:t>Can be used by Rehabilitation Therapy Department</a:t>
            </a:r>
          </a:p>
          <a:p>
            <a:pPr lvl="1"/>
            <a:r>
              <a:rPr lang="en-US" dirty="0">
                <a:solidFill>
                  <a:schemeClr val="accent6">
                    <a:lumMod val="50000"/>
                  </a:schemeClr>
                </a:solidFill>
                <a:latin typeface="Times New Roman"/>
                <a:cs typeface="Times New Roman"/>
              </a:rPr>
              <a:t>My page, social, cognitive, spiritual, physical</a:t>
            </a:r>
          </a:p>
          <a:p>
            <a:pPr lvl="1"/>
            <a:r>
              <a:rPr lang="en-US" dirty="0">
                <a:solidFill>
                  <a:schemeClr val="accent6">
                    <a:lumMod val="50000"/>
                  </a:schemeClr>
                </a:solidFill>
                <a:latin typeface="Times New Roman"/>
                <a:cs typeface="Times New Roman"/>
                <a:hlinkClick r:id="rId2"/>
              </a:rPr>
              <a:t>http://www.in2l.com/</a:t>
            </a:r>
            <a:endParaRPr lang="en-US" dirty="0">
              <a:solidFill>
                <a:schemeClr val="accent6">
                  <a:lumMod val="50000"/>
                </a:schemeClr>
              </a:solidFill>
              <a:latin typeface="Times New Roman"/>
              <a:cs typeface="Times New Roman"/>
            </a:endParaRPr>
          </a:p>
          <a:p>
            <a:endParaRPr lang="en-US" dirty="0"/>
          </a:p>
        </p:txBody>
      </p:sp>
    </p:spTree>
    <p:extLst>
      <p:ext uri="{BB962C8B-B14F-4D97-AF65-F5344CB8AC3E}">
        <p14:creationId xmlns:p14="http://schemas.microsoft.com/office/powerpoint/2010/main" xmlns="" val="3865155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984807"/>
                </a:solidFill>
              </a:rPr>
              <a:t>Objectives…</a:t>
            </a:r>
            <a:endParaRPr lang="en-US" dirty="0">
              <a:solidFill>
                <a:srgbClr val="984807"/>
              </a:solidFill>
            </a:endParaRPr>
          </a:p>
        </p:txBody>
      </p:sp>
      <p:sp>
        <p:nvSpPr>
          <p:cNvPr id="3" name="Content Placeholder 2"/>
          <p:cNvSpPr>
            <a:spLocks noGrp="1"/>
          </p:cNvSpPr>
          <p:nvPr>
            <p:ph idx="1"/>
          </p:nvPr>
        </p:nvSpPr>
        <p:spPr>
          <a:xfrm>
            <a:off x="457200" y="1200150"/>
            <a:ext cx="8229600" cy="3600450"/>
          </a:xfrm>
        </p:spPr>
        <p:txBody>
          <a:bodyPr>
            <a:normAutofit fontScale="85000" lnSpcReduction="10000"/>
          </a:bodyPr>
          <a:lstStyle/>
          <a:p>
            <a:r>
              <a:rPr lang="en-US" dirty="0" smtClean="0">
                <a:solidFill>
                  <a:srgbClr val="984807"/>
                </a:solidFill>
                <a:latin typeface="Times New Roman"/>
                <a:cs typeface="Times New Roman"/>
              </a:rPr>
              <a:t>Identify program characteristics to enhance resident engagement</a:t>
            </a:r>
          </a:p>
          <a:p>
            <a:r>
              <a:rPr lang="en-US" dirty="0" smtClean="0">
                <a:solidFill>
                  <a:srgbClr val="984807"/>
                </a:solidFill>
                <a:latin typeface="Times New Roman"/>
                <a:cs typeface="Times New Roman"/>
              </a:rPr>
              <a:t>Understand the role of the Arts on clinical outcomes</a:t>
            </a:r>
          </a:p>
          <a:p>
            <a:r>
              <a:rPr lang="en-US" dirty="0" smtClean="0">
                <a:solidFill>
                  <a:srgbClr val="984807"/>
                </a:solidFill>
                <a:latin typeface="Times New Roman"/>
                <a:cs typeface="Times New Roman"/>
              </a:rPr>
              <a:t>List the resident, staff and facility benefits of implementing Art programs</a:t>
            </a:r>
          </a:p>
          <a:p>
            <a:r>
              <a:rPr lang="en-US" dirty="0" smtClean="0">
                <a:solidFill>
                  <a:srgbClr val="984807"/>
                </a:solidFill>
                <a:latin typeface="Times New Roman"/>
                <a:cs typeface="Times New Roman"/>
              </a:rPr>
              <a:t>Discuss the types of evidenced based Art programs affecting quality of care at The Cedars</a:t>
            </a:r>
          </a:p>
          <a:p>
            <a:r>
              <a:rPr lang="en-US" dirty="0" smtClean="0">
                <a:solidFill>
                  <a:srgbClr val="984807"/>
                </a:solidFill>
                <a:latin typeface="Times New Roman"/>
                <a:cs typeface="Times New Roman"/>
              </a:rPr>
              <a:t>Operating for financial sustainability </a:t>
            </a:r>
          </a:p>
          <a:p>
            <a:endParaRPr lang="en-US" dirty="0" smtClean="0">
              <a:solidFill>
                <a:srgbClr val="984807"/>
              </a:solidFill>
              <a:latin typeface="Times New Roman"/>
              <a:cs typeface="Times New Roman"/>
            </a:endParaRPr>
          </a:p>
          <a:p>
            <a:endParaRPr lang="en-US" dirty="0" smtClean="0">
              <a:solidFill>
                <a:srgbClr val="984807"/>
              </a:solidFill>
              <a:latin typeface="Times New Roman"/>
              <a:cs typeface="Times New Roman"/>
            </a:endParaRPr>
          </a:p>
          <a:p>
            <a:endParaRPr lang="en-US" dirty="0"/>
          </a:p>
        </p:txBody>
      </p:sp>
    </p:spTree>
    <p:extLst>
      <p:ext uri="{BB962C8B-B14F-4D97-AF65-F5344CB8AC3E}">
        <p14:creationId xmlns:p14="http://schemas.microsoft.com/office/powerpoint/2010/main" xmlns="" val="687817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a:solidFill>
                  <a:schemeClr val="accent6">
                    <a:lumMod val="50000"/>
                  </a:schemeClr>
                </a:solidFill>
                <a:latin typeface="Times New Roman"/>
                <a:cs typeface="Times New Roman"/>
              </a:rPr>
              <a:t>It’s Never 2 </a:t>
            </a:r>
            <a:r>
              <a:rPr lang="en-US" dirty="0" smtClean="0">
                <a:solidFill>
                  <a:schemeClr val="accent6">
                    <a:lumMod val="50000"/>
                  </a:schemeClr>
                </a:solidFill>
                <a:latin typeface="Times New Roman"/>
                <a:cs typeface="Times New Roman"/>
              </a:rPr>
              <a:t>Late…</a:t>
            </a:r>
            <a:endParaRPr lang="en-US" dirty="0">
              <a:latin typeface="Times New Roman"/>
              <a:cs typeface="Times New Roman"/>
            </a:endParaRPr>
          </a:p>
        </p:txBody>
      </p:sp>
      <p:pic>
        <p:nvPicPr>
          <p:cNvPr id="7" name="Content Placeholder 6" descr="get-attachment.aspx.jpe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l="-40915" r="-40915"/>
          <a:stretch>
            <a:fillRect/>
          </a:stretch>
        </p:blipFill>
        <p:spPr>
          <a:xfrm rot="5400000">
            <a:off x="1485900" y="634405"/>
            <a:ext cx="6172200" cy="4525963"/>
          </a:xfrm>
        </p:spPr>
      </p:pic>
    </p:spTree>
    <p:extLst>
      <p:ext uri="{BB962C8B-B14F-4D97-AF65-F5344CB8AC3E}">
        <p14:creationId xmlns:p14="http://schemas.microsoft.com/office/powerpoint/2010/main" xmlns="" val="7990524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50000"/>
                  </a:schemeClr>
                </a:solidFill>
                <a:latin typeface="Times New Roman"/>
                <a:cs typeface="Times New Roman"/>
              </a:rPr>
              <a:t>The Arts…</a:t>
            </a:r>
            <a:endParaRPr lang="en-US" dirty="0">
              <a:solidFill>
                <a:schemeClr val="accent6">
                  <a:lumMod val="50000"/>
                </a:schemeClr>
              </a:solidFill>
              <a:latin typeface="Times New Roman"/>
              <a:cs typeface="Times New Roman"/>
            </a:endParaRPr>
          </a:p>
        </p:txBody>
      </p:sp>
      <p:sp>
        <p:nvSpPr>
          <p:cNvPr id="3" name="Content Placeholder 2"/>
          <p:cNvSpPr>
            <a:spLocks noGrp="1"/>
          </p:cNvSpPr>
          <p:nvPr>
            <p:ph idx="1"/>
          </p:nvPr>
        </p:nvSpPr>
        <p:spPr/>
        <p:txBody>
          <a:bodyPr>
            <a:normAutofit fontScale="77500" lnSpcReduction="20000"/>
          </a:bodyPr>
          <a:lstStyle/>
          <a:p>
            <a:r>
              <a:rPr lang="en-US" sz="3500" dirty="0" smtClean="0">
                <a:solidFill>
                  <a:schemeClr val="accent6">
                    <a:lumMod val="50000"/>
                  </a:schemeClr>
                </a:solidFill>
                <a:latin typeface="Times New Roman"/>
                <a:cs typeface="Times New Roman"/>
              </a:rPr>
              <a:t>Opening Minds through Art</a:t>
            </a:r>
          </a:p>
          <a:p>
            <a:pPr lvl="1"/>
            <a:r>
              <a:rPr lang="en-US" dirty="0" smtClean="0">
                <a:solidFill>
                  <a:schemeClr val="accent6">
                    <a:lumMod val="50000"/>
                  </a:schemeClr>
                </a:solidFill>
                <a:latin typeface="Times New Roman"/>
                <a:cs typeface="Times New Roman"/>
              </a:rPr>
              <a:t>Evidenced-based intergenerational program</a:t>
            </a:r>
          </a:p>
          <a:p>
            <a:pPr lvl="1"/>
            <a:r>
              <a:rPr lang="en-US" dirty="0" smtClean="0">
                <a:solidFill>
                  <a:schemeClr val="accent6">
                    <a:lumMod val="50000"/>
                  </a:schemeClr>
                </a:solidFill>
                <a:latin typeface="Times New Roman"/>
                <a:cs typeface="Times New Roman"/>
              </a:rPr>
              <a:t>Certification needed : $500.00</a:t>
            </a:r>
          </a:p>
          <a:p>
            <a:pPr lvl="1"/>
            <a:r>
              <a:rPr lang="en-US" dirty="0" smtClean="0">
                <a:solidFill>
                  <a:schemeClr val="accent6">
                    <a:lumMod val="50000"/>
                  </a:schemeClr>
                </a:solidFill>
                <a:latin typeface="Times New Roman"/>
                <a:cs typeface="Times New Roman"/>
              </a:rPr>
              <a:t>Visual art program: abstract art</a:t>
            </a:r>
          </a:p>
          <a:p>
            <a:pPr lvl="1"/>
            <a:r>
              <a:rPr lang="en-US" dirty="0" smtClean="0">
                <a:solidFill>
                  <a:schemeClr val="accent6">
                    <a:lumMod val="50000"/>
                  </a:schemeClr>
                </a:solidFill>
                <a:latin typeface="Times New Roman"/>
                <a:cs typeface="Times New Roman"/>
              </a:rPr>
              <a:t>Developed by Scripps Gerontology Center at Miami University, Ohio</a:t>
            </a:r>
          </a:p>
          <a:p>
            <a:pPr lvl="1"/>
            <a:r>
              <a:rPr lang="en-US" dirty="0" smtClean="0">
                <a:solidFill>
                  <a:schemeClr val="accent6">
                    <a:lumMod val="50000"/>
                  </a:schemeClr>
                </a:solidFill>
                <a:latin typeface="Times New Roman"/>
                <a:cs typeface="Times New Roman"/>
              </a:rPr>
              <a:t>Benefits: Expression, engagement, socialization</a:t>
            </a:r>
          </a:p>
          <a:p>
            <a:pPr lvl="1"/>
            <a:r>
              <a:rPr lang="en-US" dirty="0" smtClean="0">
                <a:solidFill>
                  <a:schemeClr val="accent6">
                    <a:lumMod val="50000"/>
                  </a:schemeClr>
                </a:solidFill>
                <a:latin typeface="Times New Roman"/>
                <a:cs typeface="Times New Roman"/>
              </a:rPr>
              <a:t>Cost: Instructor $1,200.00, supplies $2,000.00</a:t>
            </a:r>
          </a:p>
          <a:p>
            <a:pPr lvl="1"/>
            <a:r>
              <a:rPr lang="en-US" dirty="0" smtClean="0">
                <a:solidFill>
                  <a:schemeClr val="accent6">
                    <a:lumMod val="50000"/>
                  </a:schemeClr>
                </a:solidFill>
                <a:latin typeface="Times New Roman"/>
                <a:cs typeface="Times New Roman"/>
              </a:rPr>
              <a:t>Harder to implement</a:t>
            </a:r>
          </a:p>
          <a:p>
            <a:pPr lvl="1"/>
            <a:r>
              <a:rPr lang="en-US" dirty="0" smtClean="0">
                <a:latin typeface="Times New Roman"/>
                <a:cs typeface="Times New Roman"/>
                <a:hlinkClick r:id="rId2"/>
              </a:rPr>
              <a:t>http://www.scrippsoma.org/</a:t>
            </a:r>
            <a:endParaRPr lang="en-US" sz="2400" dirty="0" smtClean="0">
              <a:latin typeface="Times New Roman"/>
              <a:cs typeface="Times New Roman"/>
            </a:endParaRPr>
          </a:p>
          <a:p>
            <a:pPr lvl="1"/>
            <a:endParaRPr lang="en-US" sz="2400" dirty="0" smtClean="0"/>
          </a:p>
          <a:p>
            <a:endParaRPr lang="en-US" dirty="0"/>
          </a:p>
        </p:txBody>
      </p:sp>
    </p:spTree>
    <p:extLst>
      <p:ext uri="{BB962C8B-B14F-4D97-AF65-F5344CB8AC3E}">
        <p14:creationId xmlns:p14="http://schemas.microsoft.com/office/powerpoint/2010/main" xmlns="" val="34978813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984807"/>
                </a:solidFill>
              </a:rPr>
              <a:t>Opening Minds through Arts…</a:t>
            </a:r>
            <a:endParaRPr lang="en-US" dirty="0">
              <a:solidFill>
                <a:srgbClr val="984807"/>
              </a:solidFill>
            </a:endParaRPr>
          </a:p>
        </p:txBody>
      </p:sp>
      <p:pic>
        <p:nvPicPr>
          <p:cNvPr id="4" name="Content Placeholder 3" descr="FullSizeRender.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t="13336" b="13336"/>
          <a:stretch>
            <a:fillRect/>
          </a:stretch>
        </p:blipFill>
        <p:spPr/>
      </p:pic>
    </p:spTree>
    <p:extLst>
      <p:ext uri="{BB962C8B-B14F-4D97-AF65-F5344CB8AC3E}">
        <p14:creationId xmlns:p14="http://schemas.microsoft.com/office/powerpoint/2010/main" xmlns="" val="1696965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600450"/>
            <a:ext cx="6516688" cy="425054"/>
          </a:xfrm>
        </p:spPr>
        <p:txBody>
          <a:bodyPr/>
          <a:lstStyle/>
          <a:p>
            <a:pPr algn="l"/>
            <a:r>
              <a:rPr lang="en-US" dirty="0" smtClean="0">
                <a:solidFill>
                  <a:srgbClr val="984807"/>
                </a:solidFill>
                <a:latin typeface="Times New Roman"/>
                <a:cs typeface="Times New Roman"/>
              </a:rPr>
              <a:t>A Unique Partnership: University Support…</a:t>
            </a:r>
            <a:endParaRPr lang="en-US" dirty="0">
              <a:solidFill>
                <a:srgbClr val="984807"/>
              </a:solidFill>
              <a:latin typeface="Times New Roman"/>
              <a:cs typeface="Times New Roman"/>
            </a:endParaRPr>
          </a:p>
        </p:txBody>
      </p:sp>
      <p:sp>
        <p:nvSpPr>
          <p:cNvPr id="6" name="Picture Placeholder 5"/>
          <p:cNvSpPr>
            <a:spLocks noGrp="1"/>
          </p:cNvSpPr>
          <p:nvPr>
            <p:ph type="pic" idx="1"/>
          </p:nvPr>
        </p:nvSpPr>
        <p:spPr/>
      </p:sp>
      <p:sp>
        <p:nvSpPr>
          <p:cNvPr id="7" name="Text Placeholder 6"/>
          <p:cNvSpPr>
            <a:spLocks noGrp="1"/>
          </p:cNvSpPr>
          <p:nvPr>
            <p:ph type="body" sz="half" idx="2"/>
          </p:nvPr>
        </p:nvSpPr>
        <p:spPr>
          <a:xfrm>
            <a:off x="762000" y="4025503"/>
            <a:ext cx="7391400" cy="889397"/>
          </a:xfrm>
        </p:spPr>
        <p:txBody>
          <a:bodyPr>
            <a:normAutofit fontScale="92500" lnSpcReduction="20000"/>
          </a:bodyPr>
          <a:lstStyle/>
          <a:p>
            <a:pPr algn="just"/>
            <a:r>
              <a:rPr lang="en-US" dirty="0">
                <a:latin typeface="Times New Roman"/>
                <a:cs typeface="Times New Roman"/>
              </a:rPr>
              <a:t>The Cedars </a:t>
            </a:r>
            <a:r>
              <a:rPr lang="en-US" dirty="0" smtClean="0">
                <a:latin typeface="Times New Roman"/>
                <a:cs typeface="Times New Roman"/>
              </a:rPr>
              <a:t>will provide students </a:t>
            </a:r>
            <a:r>
              <a:rPr lang="en-US" dirty="0">
                <a:latin typeface="Times New Roman"/>
                <a:cs typeface="Times New Roman"/>
              </a:rPr>
              <a:t>a unique opportunity to spend time with other disciplines, preform a life history and medical record review, learn about geriatrics in an IL/AL/LTC setting, establish a relationship with an elder teacher and participate in The Cedars Opening Minds to the Arts program.  The combination of classroom and experiential learning will provide the student with real life application and experience in the field of geriatrics. </a:t>
            </a:r>
            <a:r>
              <a:rPr lang="en-US" dirty="0" smtClean="0">
                <a:latin typeface="Times New Roman"/>
                <a:cs typeface="Times New Roman"/>
              </a:rPr>
              <a:t> A three credit course.</a:t>
            </a:r>
            <a:endParaRPr lang="en-US" dirty="0">
              <a:latin typeface="Times New Roman"/>
              <a:cs typeface="Times New Roman"/>
            </a:endParaRPr>
          </a:p>
        </p:txBody>
      </p:sp>
      <p:pic>
        <p:nvPicPr>
          <p:cNvPr id="5" name="Picture 4"/>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400050"/>
            <a:ext cx="5867400" cy="3200400"/>
          </a:xfrm>
          <a:prstGeom prst="rect">
            <a:avLst/>
          </a:prstGeom>
          <a:noFill/>
          <a:ln>
            <a:noFill/>
          </a:ln>
        </p:spPr>
      </p:pic>
    </p:spTree>
    <p:extLst>
      <p:ext uri="{BB962C8B-B14F-4D97-AF65-F5344CB8AC3E}">
        <p14:creationId xmlns:p14="http://schemas.microsoft.com/office/powerpoint/2010/main" xmlns="" val="161975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50000"/>
                  </a:schemeClr>
                </a:solidFill>
                <a:latin typeface="Times New Roman"/>
                <a:cs typeface="Times New Roman"/>
              </a:rPr>
              <a:t>Technology with the Arts…</a:t>
            </a:r>
            <a:endParaRPr lang="en-US" dirty="0">
              <a:solidFill>
                <a:schemeClr val="accent6">
                  <a:lumMod val="50000"/>
                </a:schemeClr>
              </a:solidFill>
              <a:latin typeface="Times New Roman"/>
              <a:cs typeface="Times New Roman"/>
            </a:endParaRPr>
          </a:p>
        </p:txBody>
      </p:sp>
      <p:sp>
        <p:nvSpPr>
          <p:cNvPr id="3" name="Content Placeholder 2"/>
          <p:cNvSpPr>
            <a:spLocks noGrp="1"/>
          </p:cNvSpPr>
          <p:nvPr>
            <p:ph idx="1"/>
          </p:nvPr>
        </p:nvSpPr>
        <p:spPr/>
        <p:txBody>
          <a:bodyPr>
            <a:normAutofit fontScale="70000" lnSpcReduction="20000"/>
          </a:bodyPr>
          <a:lstStyle/>
          <a:p>
            <a:r>
              <a:rPr lang="en-US" sz="3000" dirty="0" smtClean="0">
                <a:solidFill>
                  <a:schemeClr val="accent6">
                    <a:lumMod val="50000"/>
                  </a:schemeClr>
                </a:solidFill>
                <a:latin typeface="Times New Roman"/>
                <a:cs typeface="Times New Roman"/>
              </a:rPr>
              <a:t>Memory Lane TV</a:t>
            </a:r>
            <a:endParaRPr lang="en-US" sz="3000" dirty="0">
              <a:solidFill>
                <a:schemeClr val="accent6">
                  <a:lumMod val="50000"/>
                </a:schemeClr>
              </a:solidFill>
              <a:latin typeface="Times New Roman"/>
              <a:cs typeface="Times New Roman"/>
            </a:endParaRPr>
          </a:p>
          <a:p>
            <a:pPr lvl="1"/>
            <a:r>
              <a:rPr lang="en-US" sz="3000" dirty="0">
                <a:solidFill>
                  <a:schemeClr val="accent6">
                    <a:lumMod val="50000"/>
                  </a:schemeClr>
                </a:solidFill>
                <a:latin typeface="Times New Roman"/>
                <a:cs typeface="Times New Roman"/>
              </a:rPr>
              <a:t>Multi-sensory &amp; interactive film collection</a:t>
            </a:r>
          </a:p>
          <a:p>
            <a:pPr lvl="1"/>
            <a:r>
              <a:rPr lang="en-US" sz="3000" dirty="0">
                <a:solidFill>
                  <a:schemeClr val="accent6">
                    <a:lumMod val="50000"/>
                  </a:schemeClr>
                </a:solidFill>
                <a:latin typeface="Times New Roman"/>
                <a:cs typeface="Times New Roman"/>
              </a:rPr>
              <a:t>Video, music, photography, recorded sounds and aromas</a:t>
            </a:r>
          </a:p>
          <a:p>
            <a:pPr lvl="1"/>
            <a:r>
              <a:rPr lang="en-US" sz="3000" dirty="0">
                <a:solidFill>
                  <a:schemeClr val="accent6">
                    <a:lumMod val="50000"/>
                  </a:schemeClr>
                </a:solidFill>
                <a:latin typeface="Times New Roman"/>
                <a:cs typeface="Times New Roman"/>
              </a:rPr>
              <a:t>Stimulate </a:t>
            </a:r>
            <a:r>
              <a:rPr lang="en-US" sz="3000" dirty="0" smtClean="0">
                <a:solidFill>
                  <a:schemeClr val="accent6">
                    <a:lumMod val="50000"/>
                  </a:schemeClr>
                </a:solidFill>
                <a:latin typeface="Times New Roman"/>
                <a:cs typeface="Times New Roman"/>
              </a:rPr>
              <a:t>recollection, enhances socialization </a:t>
            </a:r>
          </a:p>
          <a:p>
            <a:pPr lvl="1"/>
            <a:r>
              <a:rPr lang="en-US" sz="3000" dirty="0" smtClean="0">
                <a:solidFill>
                  <a:schemeClr val="accent6">
                    <a:lumMod val="50000"/>
                  </a:schemeClr>
                </a:solidFill>
                <a:latin typeface="Times New Roman"/>
                <a:cs typeface="Times New Roman"/>
              </a:rPr>
              <a:t>Easy to implementation</a:t>
            </a:r>
          </a:p>
          <a:p>
            <a:pPr lvl="1"/>
            <a:r>
              <a:rPr lang="en-US" sz="3000" dirty="0" smtClean="0">
                <a:solidFill>
                  <a:schemeClr val="accent6">
                    <a:lumMod val="50000"/>
                  </a:schemeClr>
                </a:solidFill>
                <a:latin typeface="Times New Roman"/>
                <a:cs typeface="Times New Roman"/>
              </a:rPr>
              <a:t>24/7 intervention</a:t>
            </a:r>
          </a:p>
          <a:p>
            <a:pPr lvl="1"/>
            <a:r>
              <a:rPr lang="en-US" sz="3000" dirty="0" smtClean="0">
                <a:solidFill>
                  <a:schemeClr val="accent6">
                    <a:lumMod val="50000"/>
                  </a:schemeClr>
                </a:solidFill>
                <a:latin typeface="Times New Roman"/>
                <a:cs typeface="Times New Roman"/>
              </a:rPr>
              <a:t>Requires some training</a:t>
            </a:r>
          </a:p>
          <a:p>
            <a:pPr lvl="1"/>
            <a:r>
              <a:rPr lang="en-US" sz="3000" dirty="0" smtClean="0">
                <a:solidFill>
                  <a:schemeClr val="accent6">
                    <a:lumMod val="50000"/>
                  </a:schemeClr>
                </a:solidFill>
                <a:latin typeface="Times New Roman"/>
                <a:cs typeface="Times New Roman"/>
              </a:rPr>
              <a:t>Cost: $180 memory stick, sent boxes $300.00, plus TV</a:t>
            </a:r>
          </a:p>
          <a:p>
            <a:pPr lvl="1"/>
            <a:r>
              <a:rPr lang="en-US" sz="3000" dirty="0" smtClean="0">
                <a:solidFill>
                  <a:schemeClr val="accent6">
                    <a:lumMod val="50000"/>
                  </a:schemeClr>
                </a:solidFill>
                <a:latin typeface="Times New Roman"/>
                <a:cs typeface="Times New Roman"/>
              </a:rPr>
              <a:t>? Monthly subscription</a:t>
            </a:r>
            <a:endParaRPr lang="en-US" sz="3000" dirty="0">
              <a:solidFill>
                <a:schemeClr val="accent6">
                  <a:lumMod val="50000"/>
                </a:schemeClr>
              </a:solidFill>
              <a:latin typeface="Times New Roman"/>
              <a:cs typeface="Times New Roman"/>
            </a:endParaRPr>
          </a:p>
          <a:p>
            <a:pPr lvl="1"/>
            <a:r>
              <a:rPr lang="en-US" sz="3000" dirty="0">
                <a:latin typeface="Times New Roman"/>
                <a:cs typeface="Times New Roman"/>
                <a:hlinkClick r:id="rId2"/>
              </a:rPr>
              <a:t>http://memory-lane.tv/</a:t>
            </a:r>
            <a:endParaRPr lang="en-US" sz="3000" dirty="0">
              <a:latin typeface="Times New Roman"/>
              <a:cs typeface="Times New Roman"/>
            </a:endParaRPr>
          </a:p>
          <a:p>
            <a:endParaRPr lang="en-US" dirty="0"/>
          </a:p>
        </p:txBody>
      </p:sp>
    </p:spTree>
    <p:extLst>
      <p:ext uri="{BB962C8B-B14F-4D97-AF65-F5344CB8AC3E}">
        <p14:creationId xmlns:p14="http://schemas.microsoft.com/office/powerpoint/2010/main" xmlns="" val="34430864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27" name="Picture 3" descr="https://photos-3.dropbox.com/t/2/AADzq24mOsYoPwKZrvy-mkXXmfPdIpI9XtSeTd6pb5sumw/12/4520338/png/32x32/1/1443718800/0/2/mltv-38.png/CJLzkwIgASACIAcoASgCKAc/WugV37Xa45glkaZPClXqJwax1kAADJp4XlCBMd2jkFc?size=1280x960&amp;size_mode=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09600" y="1046486"/>
            <a:ext cx="8001000" cy="408884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itle 3"/>
          <p:cNvSpPr>
            <a:spLocks noGrp="1"/>
          </p:cNvSpPr>
          <p:nvPr>
            <p:ph type="title"/>
          </p:nvPr>
        </p:nvSpPr>
        <p:spPr/>
        <p:txBody>
          <a:bodyPr/>
          <a:lstStyle/>
          <a:p>
            <a:pPr algn="l"/>
            <a:r>
              <a:rPr lang="en-US" dirty="0" smtClean="0">
                <a:solidFill>
                  <a:srgbClr val="984807"/>
                </a:solidFill>
              </a:rPr>
              <a:t>Memory Lane TV…</a:t>
            </a:r>
            <a:endParaRPr lang="en-US" dirty="0">
              <a:solidFill>
                <a:srgbClr val="984807"/>
              </a:solidFill>
            </a:endParaRPr>
          </a:p>
        </p:txBody>
      </p:sp>
    </p:spTree>
    <p:extLst>
      <p:ext uri="{BB962C8B-B14F-4D97-AF65-F5344CB8AC3E}">
        <p14:creationId xmlns:p14="http://schemas.microsoft.com/office/powerpoint/2010/main" xmlns="" val="42465799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algn="l"/>
            <a:r>
              <a:rPr lang="en-US" altLang="en-US" dirty="0" smtClean="0">
                <a:solidFill>
                  <a:schemeClr val="accent6">
                    <a:lumMod val="50000"/>
                  </a:schemeClr>
                </a:solidFill>
                <a:latin typeface="Times New Roman" panose="02020603050405020304" pitchFamily="18" charset="0"/>
                <a:cs typeface="Times New Roman" panose="02020603050405020304" pitchFamily="18" charset="0"/>
              </a:rPr>
              <a:t>Resident Benefits: Improved Quality of Life…</a:t>
            </a:r>
          </a:p>
        </p:txBody>
      </p:sp>
      <p:sp>
        <p:nvSpPr>
          <p:cNvPr id="3" name="Content Placeholder 2"/>
          <p:cNvSpPr>
            <a:spLocks noGrp="1"/>
          </p:cNvSpPr>
          <p:nvPr>
            <p:ph sz="half" idx="1"/>
          </p:nvPr>
        </p:nvSpPr>
        <p:spPr/>
        <p:txBody>
          <a:bodyPr>
            <a:normAutofit fontScale="85000" lnSpcReduction="20000"/>
          </a:bodyPr>
          <a:lstStyle/>
          <a:p>
            <a:pPr>
              <a:defRPr/>
            </a:pP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Mood</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pPr lvl="1">
              <a:defRP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Decrease anxiety, agitation, depressive statements</a:t>
            </a:r>
          </a:p>
          <a:p>
            <a:pPr>
              <a:defRPr/>
            </a:pP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Alertness</a:t>
            </a:r>
          </a:p>
          <a:p>
            <a:pPr lvl="1">
              <a:defRP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Decreased </a:t>
            </a:r>
            <a:r>
              <a:rPr lang="en-US" sz="2000" dirty="0">
                <a:solidFill>
                  <a:schemeClr val="accent6">
                    <a:lumMod val="50000"/>
                  </a:schemeClr>
                </a:solidFill>
                <a:latin typeface="Times New Roman" panose="02020603050405020304" pitchFamily="18" charset="0"/>
                <a:cs typeface="Times New Roman" panose="02020603050405020304" pitchFamily="18" charset="0"/>
              </a:rPr>
              <a:t>somnolence</a:t>
            </a:r>
          </a:p>
          <a:p>
            <a:pPr lvl="1">
              <a:defRP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Increased eye contact, ability to attend to task</a:t>
            </a:r>
            <a:r>
              <a:rPr lang="en-US" dirty="0" smtClean="0">
                <a:solidFill>
                  <a:schemeClr val="accent6">
                    <a:lumMod val="50000"/>
                  </a:schemeClr>
                </a:solidFill>
                <a:latin typeface="Times New Roman" panose="02020603050405020304" pitchFamily="18" charset="0"/>
                <a:cs typeface="Times New Roman" panose="02020603050405020304" pitchFamily="18" charset="0"/>
              </a:rPr>
              <a:t> </a:t>
            </a:r>
          </a:p>
          <a:p>
            <a:pPr marL="342900" lvl="1" indent="-342900">
              <a:buFontTx/>
              <a:buChar char="•"/>
              <a:defRPr/>
            </a:pPr>
            <a:r>
              <a:rPr lang="en-US" dirty="0" smtClean="0">
                <a:solidFill>
                  <a:schemeClr val="accent6">
                    <a:lumMod val="50000"/>
                  </a:schemeClr>
                </a:solidFill>
                <a:latin typeface="Times New Roman" panose="02020603050405020304" pitchFamily="18" charset="0"/>
                <a:cs typeface="Times New Roman" panose="02020603050405020304" pitchFamily="18" charset="0"/>
              </a:rPr>
              <a:t>Engagement</a:t>
            </a:r>
          </a:p>
          <a:p>
            <a:pPr marL="742950" lvl="2" indent="-342900">
              <a:defRPr/>
            </a:pPr>
            <a:r>
              <a:rPr lang="en-US" dirty="0">
                <a:solidFill>
                  <a:schemeClr val="accent6">
                    <a:lumMod val="50000"/>
                  </a:schemeClr>
                </a:solidFill>
                <a:latin typeface="Times New Roman" panose="02020603050405020304" pitchFamily="18" charset="0"/>
                <a:cs typeface="Times New Roman" panose="02020603050405020304" pitchFamily="18" charset="0"/>
              </a:rPr>
              <a:t>Decreased restlessness</a:t>
            </a:r>
          </a:p>
          <a:p>
            <a:pPr marL="742950" lvl="2" indent="-342900">
              <a:defRPr/>
            </a:pPr>
            <a:r>
              <a:rPr lang="en-US" dirty="0">
                <a:solidFill>
                  <a:schemeClr val="accent6">
                    <a:lumMod val="50000"/>
                  </a:schemeClr>
                </a:solidFill>
                <a:latin typeface="Times New Roman" panose="02020603050405020304" pitchFamily="18" charset="0"/>
                <a:cs typeface="Times New Roman" panose="02020603050405020304" pitchFamily="18" charset="0"/>
              </a:rPr>
              <a:t>Singing, </a:t>
            </a:r>
            <a:r>
              <a:rPr lang="en-US" dirty="0" smtClean="0">
                <a:solidFill>
                  <a:schemeClr val="accent6">
                    <a:lumMod val="50000"/>
                  </a:schemeClr>
                </a:solidFill>
                <a:latin typeface="Times New Roman" panose="02020603050405020304" pitchFamily="18" charset="0"/>
                <a:cs typeface="Times New Roman" panose="02020603050405020304" pitchFamily="18" charset="0"/>
              </a:rPr>
              <a:t>smiling</a:t>
            </a:r>
          </a:p>
          <a:p>
            <a:pPr marL="342900" lvl="1" indent="-342900">
              <a:buFontTx/>
              <a:buChar char="•"/>
              <a:defRPr/>
            </a:pPr>
            <a:r>
              <a:rPr lang="en-US" dirty="0" smtClean="0">
                <a:solidFill>
                  <a:schemeClr val="accent6">
                    <a:lumMod val="50000"/>
                  </a:schemeClr>
                </a:solidFill>
                <a:latin typeface="Times New Roman" panose="02020603050405020304" pitchFamily="18" charset="0"/>
                <a:cs typeface="Times New Roman" panose="02020603050405020304" pitchFamily="18" charset="0"/>
              </a:rPr>
              <a:t>Socialization</a:t>
            </a:r>
          </a:p>
          <a:p>
            <a:pPr marL="742950" lvl="2" indent="-342900">
              <a:defRPr/>
            </a:pPr>
            <a:endParaRPr lang="en-US" dirty="0">
              <a:solidFill>
                <a:schemeClr val="accent6">
                  <a:lumMod val="50000"/>
                </a:schemeClr>
              </a:solidFill>
              <a:latin typeface="Times New Roman" panose="02020603050405020304" pitchFamily="18" charset="0"/>
              <a:cs typeface="Times New Roman" panose="02020603050405020304" pitchFamily="18" charset="0"/>
            </a:endParaRPr>
          </a:p>
          <a:p>
            <a:pPr marL="400050" lvl="2" indent="0">
              <a:buNone/>
              <a:defRPr/>
            </a:pP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pPr marL="0" indent="0">
              <a:buFontTx/>
              <a:buNone/>
              <a:defRPr/>
            </a:pPr>
            <a:endParaRPr lang="en-US" dirty="0" smtClean="0">
              <a:latin typeface="Times New Roman" panose="02020603050405020304" pitchFamily="18" charset="0"/>
              <a:cs typeface="Times New Roman" panose="02020603050405020304" pitchFamily="18" charset="0"/>
            </a:endParaRPr>
          </a:p>
          <a:p>
            <a:pPr>
              <a:defRPr/>
            </a:pPr>
            <a:endParaRPr lang="en-US" dirty="0"/>
          </a:p>
        </p:txBody>
      </p:sp>
      <p:sp>
        <p:nvSpPr>
          <p:cNvPr id="2" name="Content Placeholder 1"/>
          <p:cNvSpPr>
            <a:spLocks noGrp="1"/>
          </p:cNvSpPr>
          <p:nvPr>
            <p:ph sz="half" idx="2"/>
          </p:nvPr>
        </p:nvSpPr>
        <p:spPr/>
        <p:txBody>
          <a:bodyPr>
            <a:normAutofit fontScale="85000" lnSpcReduction="20000"/>
          </a:bodyPr>
          <a:lstStyle/>
          <a:p>
            <a:pPr>
              <a:defRPr/>
            </a:pP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Conversation</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pPr lvl="1">
              <a:defRP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Reminiscence</a:t>
            </a:r>
          </a:p>
          <a:p>
            <a:pPr lvl="1">
              <a:defRP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Positive Redirection </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a:defRPr/>
            </a:pP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Activity</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pPr lvl="1">
              <a:defRP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Therapeutic exercise </a:t>
            </a:r>
          </a:p>
          <a:p>
            <a:pPr lvl="1">
              <a:defRP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Self-feeding</a:t>
            </a:r>
            <a:endParaRPr lang="en-US" sz="2000" dirty="0">
              <a:solidFill>
                <a:schemeClr val="accent6">
                  <a:lumMod val="50000"/>
                </a:schemeClr>
              </a:solidFill>
              <a:latin typeface="Times New Roman" panose="02020603050405020304" pitchFamily="18" charset="0"/>
              <a:cs typeface="Times New Roman" panose="02020603050405020304" pitchFamily="18" charset="0"/>
            </a:endParaRPr>
          </a:p>
          <a:p>
            <a:pPr>
              <a:defRPr/>
            </a:pP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Diversion</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pPr lvl="1">
              <a:defRP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Stable mood during increased activity in environment</a:t>
            </a:r>
          </a:p>
          <a:p>
            <a:pPr lvl="1">
              <a:defRP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Bereavement </a:t>
            </a:r>
          </a:p>
          <a:p>
            <a:pPr>
              <a:defRPr/>
            </a:pPr>
            <a:r>
              <a:rPr lang="en-US" sz="2400" dirty="0" smtClean="0">
                <a:solidFill>
                  <a:schemeClr val="accent6">
                    <a:lumMod val="50000"/>
                  </a:schemeClr>
                </a:solidFill>
                <a:latin typeface="Times New Roman" panose="02020603050405020304" pitchFamily="18" charset="0"/>
                <a:cs typeface="Times New Roman" panose="02020603050405020304" pitchFamily="18" charset="0"/>
              </a:rPr>
              <a:t>Identity</a:t>
            </a:r>
            <a:endParaRPr lang="en-US" dirty="0" smtClean="0">
              <a:solidFill>
                <a:schemeClr val="accent6">
                  <a:lumMod val="50000"/>
                </a:schemeClr>
              </a:solidFill>
              <a:latin typeface="Times New Roman" panose="02020603050405020304" pitchFamily="18" charset="0"/>
              <a:cs typeface="Times New Roman" panose="02020603050405020304" pitchFamily="18" charset="0"/>
            </a:endParaRPr>
          </a:p>
          <a:p>
            <a:pPr lvl="1">
              <a:defRPr/>
            </a:pPr>
            <a:r>
              <a:rPr lang="en-US" sz="2000" dirty="0" smtClean="0">
                <a:solidFill>
                  <a:schemeClr val="accent6">
                    <a:lumMod val="50000"/>
                  </a:schemeClr>
                </a:solidFill>
                <a:latin typeface="Times New Roman" panose="02020603050405020304" pitchFamily="18" charset="0"/>
                <a:cs typeface="Times New Roman" panose="02020603050405020304" pitchFamily="18" charset="0"/>
              </a:rPr>
              <a:t>Person-centeredness</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0927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50000"/>
                  </a:schemeClr>
                </a:solidFill>
                <a:latin typeface="Times New Roman"/>
                <a:cs typeface="Times New Roman"/>
              </a:rPr>
              <a:t>Staff &amp; Facility Benefits…</a:t>
            </a:r>
            <a:endParaRPr lang="en-US" dirty="0">
              <a:solidFill>
                <a:schemeClr val="accent6">
                  <a:lumMod val="50000"/>
                </a:schemeClr>
              </a:solidFill>
              <a:latin typeface="Times New Roman"/>
              <a:cs typeface="Times New Roman"/>
            </a:endParaRPr>
          </a:p>
        </p:txBody>
      </p:sp>
      <p:sp>
        <p:nvSpPr>
          <p:cNvPr id="3" name="Content Placeholder 2"/>
          <p:cNvSpPr>
            <a:spLocks noGrp="1"/>
          </p:cNvSpPr>
          <p:nvPr>
            <p:ph idx="1"/>
          </p:nvPr>
        </p:nvSpPr>
        <p:spPr>
          <a:xfrm>
            <a:off x="457200" y="971550"/>
            <a:ext cx="8229600" cy="4000500"/>
          </a:xfrm>
        </p:spPr>
        <p:txBody>
          <a:bodyPr>
            <a:normAutofit fontScale="55000" lnSpcReduction="20000"/>
          </a:bodyPr>
          <a:lstStyle/>
          <a:p>
            <a:r>
              <a:rPr lang="en-US" sz="4600" dirty="0" smtClean="0">
                <a:solidFill>
                  <a:srgbClr val="984807"/>
                </a:solidFill>
                <a:latin typeface="Times New Roman"/>
                <a:cs typeface="Times New Roman"/>
              </a:rPr>
              <a:t>Staff</a:t>
            </a:r>
            <a:endParaRPr lang="en-US" sz="4600" dirty="0">
              <a:solidFill>
                <a:srgbClr val="984807"/>
              </a:solidFill>
              <a:latin typeface="Times New Roman"/>
              <a:cs typeface="Times New Roman"/>
            </a:endParaRPr>
          </a:p>
          <a:p>
            <a:pPr lvl="1"/>
            <a:r>
              <a:rPr lang="en-US" sz="3800" dirty="0">
                <a:solidFill>
                  <a:srgbClr val="984807"/>
                </a:solidFill>
                <a:latin typeface="Times New Roman"/>
                <a:cs typeface="Times New Roman"/>
              </a:rPr>
              <a:t>Supportive environment</a:t>
            </a:r>
          </a:p>
          <a:p>
            <a:pPr lvl="1"/>
            <a:r>
              <a:rPr lang="en-US" sz="3800" dirty="0">
                <a:solidFill>
                  <a:srgbClr val="984807"/>
                </a:solidFill>
                <a:latin typeface="Times New Roman"/>
                <a:cs typeface="Times New Roman"/>
              </a:rPr>
              <a:t>Anticipating needs</a:t>
            </a:r>
          </a:p>
          <a:p>
            <a:pPr lvl="1"/>
            <a:r>
              <a:rPr lang="en-US" sz="3800" dirty="0">
                <a:solidFill>
                  <a:srgbClr val="984807"/>
                </a:solidFill>
                <a:latin typeface="Times New Roman"/>
                <a:cs typeface="Times New Roman"/>
              </a:rPr>
              <a:t>More efficient</a:t>
            </a:r>
          </a:p>
          <a:p>
            <a:pPr lvl="1"/>
            <a:r>
              <a:rPr lang="en-US" sz="3800" dirty="0">
                <a:solidFill>
                  <a:srgbClr val="984807"/>
                </a:solidFill>
                <a:latin typeface="Times New Roman"/>
                <a:cs typeface="Times New Roman"/>
              </a:rPr>
              <a:t>Strong </a:t>
            </a:r>
            <a:r>
              <a:rPr lang="en-US" sz="3800" dirty="0" smtClean="0">
                <a:solidFill>
                  <a:srgbClr val="984807"/>
                </a:solidFill>
                <a:latin typeface="Times New Roman"/>
                <a:cs typeface="Times New Roman"/>
              </a:rPr>
              <a:t>relationships</a:t>
            </a:r>
            <a:endParaRPr lang="en-US" sz="3800" dirty="0">
              <a:solidFill>
                <a:srgbClr val="984807"/>
              </a:solidFill>
              <a:latin typeface="Times New Roman"/>
              <a:cs typeface="Times New Roman"/>
            </a:endParaRPr>
          </a:p>
          <a:p>
            <a:r>
              <a:rPr lang="en-US" sz="4600" dirty="0">
                <a:solidFill>
                  <a:srgbClr val="984807"/>
                </a:solidFill>
                <a:latin typeface="Times New Roman"/>
                <a:cs typeface="Times New Roman"/>
              </a:rPr>
              <a:t>Clinical</a:t>
            </a:r>
          </a:p>
          <a:p>
            <a:pPr lvl="1"/>
            <a:r>
              <a:rPr lang="en-US" sz="3600" dirty="0">
                <a:solidFill>
                  <a:srgbClr val="984807"/>
                </a:solidFill>
                <a:latin typeface="Times New Roman"/>
                <a:cs typeface="Times New Roman"/>
              </a:rPr>
              <a:t>Quality of </a:t>
            </a:r>
            <a:r>
              <a:rPr lang="en-US" sz="3600" dirty="0" smtClean="0">
                <a:solidFill>
                  <a:srgbClr val="984807"/>
                </a:solidFill>
                <a:latin typeface="Times New Roman"/>
                <a:cs typeface="Times New Roman"/>
              </a:rPr>
              <a:t>Care: Antipsychotics/Falls</a:t>
            </a:r>
            <a:endParaRPr lang="en-US" sz="3600" dirty="0">
              <a:solidFill>
                <a:srgbClr val="984807"/>
              </a:solidFill>
              <a:latin typeface="Times New Roman"/>
              <a:cs typeface="Times New Roman"/>
            </a:endParaRPr>
          </a:p>
          <a:p>
            <a:r>
              <a:rPr lang="en-US" sz="4500" dirty="0">
                <a:solidFill>
                  <a:srgbClr val="984807"/>
                </a:solidFill>
                <a:latin typeface="Times New Roman"/>
                <a:cs typeface="Times New Roman"/>
              </a:rPr>
              <a:t>Facility</a:t>
            </a:r>
          </a:p>
          <a:p>
            <a:pPr lvl="1"/>
            <a:r>
              <a:rPr lang="en-US" sz="3800" dirty="0">
                <a:solidFill>
                  <a:srgbClr val="984807"/>
                </a:solidFill>
                <a:latin typeface="Times New Roman"/>
                <a:cs typeface="Times New Roman"/>
              </a:rPr>
              <a:t>Increase referrals</a:t>
            </a:r>
          </a:p>
          <a:p>
            <a:pPr lvl="1"/>
            <a:r>
              <a:rPr lang="en-US" sz="3800" dirty="0">
                <a:solidFill>
                  <a:srgbClr val="984807"/>
                </a:solidFill>
                <a:latin typeface="Times New Roman"/>
                <a:cs typeface="Times New Roman"/>
              </a:rPr>
              <a:t>Increase retention</a:t>
            </a:r>
          </a:p>
          <a:p>
            <a:pPr lvl="1"/>
            <a:r>
              <a:rPr lang="en-US" sz="3800" dirty="0">
                <a:solidFill>
                  <a:srgbClr val="984807"/>
                </a:solidFill>
                <a:latin typeface="Times New Roman"/>
                <a:cs typeface="Times New Roman"/>
              </a:rPr>
              <a:t>Better quality outcomes</a:t>
            </a:r>
          </a:p>
          <a:p>
            <a:endParaRPr lang="en-US" dirty="0"/>
          </a:p>
        </p:txBody>
      </p:sp>
    </p:spTree>
    <p:extLst>
      <p:ext uri="{BB962C8B-B14F-4D97-AF65-F5344CB8AC3E}">
        <p14:creationId xmlns:p14="http://schemas.microsoft.com/office/powerpoint/2010/main" xmlns="" val="37434562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rgbClr val="984807"/>
                </a:solidFill>
                <a:latin typeface="Times New Roman"/>
                <a:cs typeface="Times New Roman"/>
              </a:rPr>
              <a:t>Covering Costs…</a:t>
            </a:r>
            <a:endParaRPr lang="en-US" dirty="0">
              <a:solidFill>
                <a:srgbClr val="984807"/>
              </a:solidFill>
              <a:latin typeface="Times New Roman"/>
              <a:cs typeface="Times New Roman"/>
            </a:endParaRPr>
          </a:p>
        </p:txBody>
      </p:sp>
      <p:sp>
        <p:nvSpPr>
          <p:cNvPr id="3" name="Content Placeholder 2"/>
          <p:cNvSpPr>
            <a:spLocks noGrp="1"/>
          </p:cNvSpPr>
          <p:nvPr>
            <p:ph idx="1"/>
          </p:nvPr>
        </p:nvSpPr>
        <p:spPr/>
        <p:txBody>
          <a:bodyPr>
            <a:normAutofit fontScale="85000" lnSpcReduction="20000"/>
          </a:bodyPr>
          <a:lstStyle/>
          <a:p>
            <a:r>
              <a:rPr lang="en-US" dirty="0" smtClean="0">
                <a:solidFill>
                  <a:srgbClr val="984807"/>
                </a:solidFill>
                <a:latin typeface="Times New Roman"/>
                <a:cs typeface="Times New Roman"/>
              </a:rPr>
              <a:t>Activities Fund</a:t>
            </a:r>
          </a:p>
          <a:p>
            <a:r>
              <a:rPr lang="en-US" dirty="0" smtClean="0">
                <a:solidFill>
                  <a:srgbClr val="984807"/>
                </a:solidFill>
                <a:latin typeface="Times New Roman"/>
                <a:cs typeface="Times New Roman"/>
              </a:rPr>
              <a:t>Art Show</a:t>
            </a:r>
          </a:p>
          <a:p>
            <a:r>
              <a:rPr lang="en-US" dirty="0" smtClean="0">
                <a:solidFill>
                  <a:srgbClr val="984807"/>
                </a:solidFill>
                <a:latin typeface="Times New Roman"/>
                <a:cs typeface="Times New Roman"/>
              </a:rPr>
              <a:t>Community Outreach Activities</a:t>
            </a:r>
          </a:p>
          <a:p>
            <a:pPr lvl="1"/>
            <a:r>
              <a:rPr lang="en-US" dirty="0" smtClean="0">
                <a:solidFill>
                  <a:srgbClr val="984807"/>
                </a:solidFill>
                <a:latin typeface="Times New Roman"/>
                <a:cs typeface="Times New Roman"/>
              </a:rPr>
              <a:t>High Schools; ishuffles</a:t>
            </a:r>
          </a:p>
          <a:p>
            <a:r>
              <a:rPr lang="en-US" dirty="0" smtClean="0">
                <a:solidFill>
                  <a:srgbClr val="984807"/>
                </a:solidFill>
                <a:latin typeface="Times New Roman"/>
                <a:cs typeface="Times New Roman"/>
              </a:rPr>
              <a:t>Fund Raising Activities</a:t>
            </a:r>
          </a:p>
          <a:p>
            <a:pPr lvl="1"/>
            <a:r>
              <a:rPr lang="en-US" dirty="0" smtClean="0">
                <a:solidFill>
                  <a:srgbClr val="984807"/>
                </a:solidFill>
                <a:latin typeface="Times New Roman"/>
                <a:cs typeface="Times New Roman"/>
              </a:rPr>
              <a:t>Auxiliary Support</a:t>
            </a:r>
          </a:p>
          <a:p>
            <a:pPr lvl="1"/>
            <a:r>
              <a:rPr lang="en-US" dirty="0" smtClean="0">
                <a:solidFill>
                  <a:srgbClr val="984807"/>
                </a:solidFill>
                <a:latin typeface="Times New Roman"/>
                <a:cs typeface="Times New Roman"/>
              </a:rPr>
              <a:t>Individual Interest</a:t>
            </a:r>
          </a:p>
          <a:p>
            <a:r>
              <a:rPr lang="en-US" dirty="0" smtClean="0">
                <a:solidFill>
                  <a:srgbClr val="984807"/>
                </a:solidFill>
                <a:latin typeface="Times New Roman"/>
                <a:cs typeface="Times New Roman"/>
              </a:rPr>
              <a:t>University Support</a:t>
            </a:r>
          </a:p>
          <a:p>
            <a:pPr marL="0" indent="0">
              <a:buNone/>
            </a:pPr>
            <a:endParaRPr lang="en-US" dirty="0">
              <a:solidFill>
                <a:srgbClr val="984807"/>
              </a:solidFill>
              <a:latin typeface="Times New Roman"/>
              <a:cs typeface="Times New Roman"/>
            </a:endParaRPr>
          </a:p>
        </p:txBody>
      </p:sp>
    </p:spTree>
    <p:extLst>
      <p:ext uri="{BB962C8B-B14F-4D97-AF65-F5344CB8AC3E}">
        <p14:creationId xmlns:p14="http://schemas.microsoft.com/office/powerpoint/2010/main" xmlns="" val="4127417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50000"/>
                  </a:schemeClr>
                </a:solidFill>
                <a:latin typeface="Times New Roman" panose="02020603050405020304" pitchFamily="18" charset="0"/>
                <a:cs typeface="Times New Roman" panose="02020603050405020304" pitchFamily="18" charset="0"/>
              </a:rPr>
              <a:t>Contact….</a:t>
            </a:r>
            <a:endParaRPr lang="en-US" dirty="0">
              <a:solidFill>
                <a:schemeClr val="accent6">
                  <a:lumMod val="5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solidFill>
                  <a:schemeClr val="accent6">
                    <a:lumMod val="50000"/>
                  </a:schemeClr>
                </a:solidFill>
                <a:latin typeface="Times New Roman" panose="02020603050405020304" pitchFamily="18" charset="0"/>
                <a:cs typeface="Times New Roman" panose="02020603050405020304" pitchFamily="18" charset="0"/>
              </a:rPr>
              <a:t>Angela Hunt, PT,MS</a:t>
            </a:r>
          </a:p>
          <a:p>
            <a:pPr marL="0" indent="0">
              <a:buNone/>
            </a:pPr>
            <a:r>
              <a:rPr lang="en-US" dirty="0" smtClean="0">
                <a:solidFill>
                  <a:schemeClr val="accent6">
                    <a:lumMod val="50000"/>
                  </a:schemeClr>
                </a:solidFill>
                <a:latin typeface="Times New Roman" panose="02020603050405020304" pitchFamily="18" charset="0"/>
                <a:cs typeface="Times New Roman" panose="02020603050405020304" pitchFamily="18" charset="0"/>
              </a:rPr>
              <a:t>Chief Operating Officer/Administrator</a:t>
            </a:r>
          </a:p>
          <a:p>
            <a:pPr marL="0" indent="0">
              <a:buNone/>
            </a:pP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hlinkClick r:id="rId2"/>
              </a:rPr>
              <a:t>ahunt@thecedarsportland.org</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pPr marL="0" indent="0" algn="ctr">
              <a:buNone/>
            </a:pPr>
            <a:r>
              <a:rPr lang="en-US" sz="4800" dirty="0" smtClean="0">
                <a:solidFill>
                  <a:srgbClr val="984807"/>
                </a:solidFill>
                <a:latin typeface="Times New Roman" panose="02020603050405020304" pitchFamily="18" charset="0"/>
                <a:cs typeface="Times New Roman" panose="02020603050405020304" pitchFamily="18" charset="0"/>
              </a:rPr>
              <a:t>Questions</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p>
          <a:p>
            <a:pPr marL="0" indent="0">
              <a:buNone/>
            </a:pPr>
            <a:endParaRPr lang="en-US" dirty="0"/>
          </a:p>
        </p:txBody>
      </p:sp>
    </p:spTree>
    <p:extLst>
      <p:ext uri="{BB962C8B-B14F-4D97-AF65-F5344CB8AC3E}">
        <p14:creationId xmlns:p14="http://schemas.microsoft.com/office/powerpoint/2010/main" xmlns="" val="22349566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accent6">
                    <a:lumMod val="50000"/>
                  </a:schemeClr>
                </a:solidFill>
                <a:latin typeface="Times New Roman"/>
                <a:cs typeface="Times New Roman"/>
              </a:rPr>
              <a:t>The Cedars: Who We Are…</a:t>
            </a:r>
            <a:endParaRPr lang="en-US" dirty="0">
              <a:solidFill>
                <a:schemeClr val="accent6">
                  <a:lumMod val="50000"/>
                </a:schemeClr>
              </a:solidFill>
              <a:latin typeface="Times New Roman"/>
              <a:cs typeface="Times New Roman"/>
            </a:endParaRPr>
          </a:p>
        </p:txBody>
      </p:sp>
      <p:sp>
        <p:nvSpPr>
          <p:cNvPr id="3" name="Content Placeholder 2"/>
          <p:cNvSpPr>
            <a:spLocks noGrp="1"/>
          </p:cNvSpPr>
          <p:nvPr>
            <p:ph idx="1"/>
          </p:nvPr>
        </p:nvSpPr>
        <p:spPr>
          <a:xfrm>
            <a:off x="457200" y="1143000"/>
            <a:ext cx="8229600" cy="3714750"/>
          </a:xfrm>
        </p:spPr>
        <p:txBody>
          <a:bodyPr/>
          <a:lstStyle/>
          <a:p>
            <a:pPr marL="0" indent="0" algn="ctr">
              <a:buNone/>
            </a:pPr>
            <a:r>
              <a:rPr lang="en-US" sz="2400" dirty="0" smtClean="0">
                <a:solidFill>
                  <a:schemeClr val="accent6">
                    <a:lumMod val="50000"/>
                  </a:schemeClr>
                </a:solidFill>
                <a:latin typeface="Times New Roman"/>
                <a:cs typeface="Times New Roman"/>
              </a:rPr>
              <a:t>The Cedars, a non-profit senior living community in Portland since 1929, offers independent living, assisted living, in-patient and out-patient rehabilitation, and </a:t>
            </a:r>
            <a:r>
              <a:rPr lang="en-US" sz="2800" dirty="0" smtClean="0">
                <a:solidFill>
                  <a:schemeClr val="accent6">
                    <a:lumMod val="50000"/>
                  </a:schemeClr>
                </a:solidFill>
                <a:latin typeface="Times New Roman"/>
                <a:cs typeface="Times New Roman"/>
              </a:rPr>
              <a:t>skilled care.</a:t>
            </a:r>
          </a:p>
          <a:p>
            <a:pPr marL="0" indent="0" algn="ctr">
              <a:buNone/>
            </a:pPr>
            <a:endParaRPr lang="en-US" sz="2800" dirty="0" smtClean="0">
              <a:solidFill>
                <a:schemeClr val="accent6">
                  <a:lumMod val="50000"/>
                </a:schemeClr>
              </a:solidFill>
              <a:latin typeface="Bodoni MT" panose="02070603080606020203" pitchFamily="18" charset="0"/>
            </a:endParaRPr>
          </a:p>
          <a:p>
            <a:pPr marL="0" indent="0" algn="ctr">
              <a:buNone/>
            </a:pPr>
            <a:endParaRPr lang="en-US" sz="2800" dirty="0">
              <a:solidFill>
                <a:schemeClr val="accent6">
                  <a:lumMod val="50000"/>
                </a:schemeClr>
              </a:solidFill>
              <a:latin typeface="Bodoni MT" panose="02070603080606020203" pitchFamily="18" charset="0"/>
            </a:endParaRPr>
          </a:p>
        </p:txBody>
      </p:sp>
      <p:pic>
        <p:nvPicPr>
          <p:cNvPr id="1027" name="Picture 3" descr="C:\Users\ko'neill\Desktop\Rehab Tour Packet hospitals\Hoffman Center at Night.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76400" y="2514600"/>
            <a:ext cx="5943600" cy="24533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09880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4000" dirty="0" smtClean="0">
                <a:solidFill>
                  <a:schemeClr val="accent6">
                    <a:lumMod val="50000"/>
                  </a:schemeClr>
                </a:solidFill>
                <a:latin typeface="Times New Roman"/>
                <a:cs typeface="Times New Roman"/>
              </a:rPr>
              <a:t>Senior Living Options: The Atrium…</a:t>
            </a:r>
            <a:endParaRPr lang="en-US" sz="4000" dirty="0">
              <a:solidFill>
                <a:schemeClr val="accent6">
                  <a:lumMod val="50000"/>
                </a:schemeClr>
              </a:solidFill>
              <a:latin typeface="Times New Roman"/>
              <a:cs typeface="Times New Roman"/>
            </a:endParaRPr>
          </a:p>
        </p:txBody>
      </p:sp>
      <p:sp>
        <p:nvSpPr>
          <p:cNvPr id="3" name="Content Placeholder 2"/>
          <p:cNvSpPr>
            <a:spLocks noGrp="1"/>
          </p:cNvSpPr>
          <p:nvPr>
            <p:ph idx="1"/>
          </p:nvPr>
        </p:nvSpPr>
        <p:spPr>
          <a:xfrm>
            <a:off x="457200" y="1200150"/>
            <a:ext cx="8229600" cy="3733799"/>
          </a:xfrm>
        </p:spPr>
        <p:txBody>
          <a:bodyPr>
            <a:normAutofit/>
          </a:bodyPr>
          <a:lstStyle/>
          <a:p>
            <a:pPr marL="0" indent="0">
              <a:buNone/>
            </a:pPr>
            <a:r>
              <a:rPr lang="en-US" sz="2400" dirty="0" smtClean="0">
                <a:solidFill>
                  <a:schemeClr val="accent6">
                    <a:lumMod val="50000"/>
                  </a:schemeClr>
                </a:solidFill>
                <a:latin typeface="Times New Roman"/>
                <a:cs typeface="Times New Roman"/>
              </a:rPr>
              <a:t>Independent Living at The Atrium</a:t>
            </a:r>
          </a:p>
          <a:p>
            <a:pPr lvl="1"/>
            <a:r>
              <a:rPr lang="en-US" sz="2400" dirty="0" smtClean="0">
                <a:solidFill>
                  <a:schemeClr val="accent6">
                    <a:lumMod val="50000"/>
                  </a:schemeClr>
                </a:solidFill>
                <a:latin typeface="Times New Roman"/>
                <a:cs typeface="Times New Roman"/>
              </a:rPr>
              <a:t>61 spacious apartments</a:t>
            </a:r>
          </a:p>
          <a:p>
            <a:pPr lvl="1"/>
            <a:r>
              <a:rPr lang="en-US" sz="2400" dirty="0" smtClean="0">
                <a:solidFill>
                  <a:schemeClr val="accent6">
                    <a:lumMod val="50000"/>
                  </a:schemeClr>
                </a:solidFill>
                <a:latin typeface="Times New Roman"/>
                <a:cs typeface="Times New Roman"/>
              </a:rPr>
              <a:t>Wellness-focused amenities</a:t>
            </a:r>
          </a:p>
          <a:p>
            <a:pPr lvl="1"/>
            <a:r>
              <a:rPr lang="en-US" sz="2400" dirty="0" smtClean="0">
                <a:solidFill>
                  <a:schemeClr val="accent6">
                    <a:lumMod val="50000"/>
                  </a:schemeClr>
                </a:solidFill>
                <a:latin typeface="Times New Roman"/>
                <a:cs typeface="Times New Roman"/>
              </a:rPr>
              <a:t>Priority access to healthcare services</a:t>
            </a:r>
          </a:p>
        </p:txBody>
      </p:sp>
      <p:pic>
        <p:nvPicPr>
          <p:cNvPr id="1026" name="Picture 2" descr="C:\Users\ko'neill\Desktop\website gallery\Atrium\A atrium front 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47801" y="3257550"/>
            <a:ext cx="3196683" cy="14478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ko'neill\Desktop\website gallery\Atrium\C atrium.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1085850"/>
            <a:ext cx="2095292" cy="2063621"/>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C:\Users\ko'neill\Desktop\website gallery\Atrium\I Fitness Center optimiz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55536" y="3371850"/>
            <a:ext cx="3097865" cy="15453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69082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600" dirty="0" smtClean="0">
                <a:solidFill>
                  <a:schemeClr val="accent6">
                    <a:lumMod val="50000"/>
                  </a:schemeClr>
                </a:solidFill>
                <a:latin typeface="Times New Roman"/>
                <a:cs typeface="Times New Roman"/>
              </a:rPr>
              <a:t>Senior Living Options: The Osher Inn…</a:t>
            </a:r>
            <a:endParaRPr lang="en-US" sz="3600" dirty="0">
              <a:solidFill>
                <a:schemeClr val="accent6">
                  <a:lumMod val="50000"/>
                </a:schemeClr>
              </a:solidFill>
              <a:latin typeface="Times New Roman"/>
              <a:cs typeface="Times New Roman"/>
            </a:endParaRPr>
          </a:p>
        </p:txBody>
      </p:sp>
      <p:sp>
        <p:nvSpPr>
          <p:cNvPr id="3" name="Content Placeholder 2"/>
          <p:cNvSpPr>
            <a:spLocks noGrp="1"/>
          </p:cNvSpPr>
          <p:nvPr>
            <p:ph idx="1"/>
          </p:nvPr>
        </p:nvSpPr>
        <p:spPr>
          <a:xfrm>
            <a:off x="457200" y="971550"/>
            <a:ext cx="8229600" cy="3962400"/>
          </a:xfrm>
        </p:spPr>
        <p:txBody>
          <a:bodyPr>
            <a:normAutofit/>
          </a:bodyPr>
          <a:lstStyle/>
          <a:p>
            <a:pPr marL="0" indent="0">
              <a:buNone/>
            </a:pPr>
            <a:r>
              <a:rPr lang="en-US" sz="2400" dirty="0" smtClean="0">
                <a:solidFill>
                  <a:schemeClr val="accent6">
                    <a:lumMod val="50000"/>
                  </a:schemeClr>
                </a:solidFill>
                <a:latin typeface="Times New Roman"/>
                <a:cs typeface="Times New Roman"/>
              </a:rPr>
              <a:t>Assisted Living at The Osher Inn</a:t>
            </a:r>
          </a:p>
          <a:p>
            <a:pPr lvl="1"/>
            <a:r>
              <a:rPr lang="en-US" sz="2400" dirty="0" smtClean="0">
                <a:solidFill>
                  <a:schemeClr val="accent6">
                    <a:lumMod val="50000"/>
                  </a:schemeClr>
                </a:solidFill>
                <a:latin typeface="Times New Roman"/>
                <a:cs typeface="Times New Roman"/>
              </a:rPr>
              <a:t>30 private apartments</a:t>
            </a:r>
          </a:p>
          <a:p>
            <a:pPr lvl="1"/>
            <a:r>
              <a:rPr lang="en-US" sz="2400" dirty="0" smtClean="0">
                <a:solidFill>
                  <a:schemeClr val="accent6">
                    <a:lumMod val="50000"/>
                  </a:schemeClr>
                </a:solidFill>
                <a:latin typeface="Times New Roman"/>
                <a:cs typeface="Times New Roman"/>
              </a:rPr>
              <a:t>Personalized assisted services</a:t>
            </a:r>
          </a:p>
          <a:p>
            <a:pPr lvl="1"/>
            <a:r>
              <a:rPr lang="en-US" sz="2400" dirty="0" smtClean="0">
                <a:solidFill>
                  <a:schemeClr val="accent6">
                    <a:lumMod val="50000"/>
                  </a:schemeClr>
                </a:solidFill>
                <a:latin typeface="Times New Roman"/>
                <a:cs typeface="Times New Roman"/>
              </a:rPr>
              <a:t>24/7 personal support </a:t>
            </a:r>
            <a:endParaRPr lang="en-US" sz="2400" dirty="0">
              <a:solidFill>
                <a:schemeClr val="accent6">
                  <a:lumMod val="50000"/>
                </a:schemeClr>
              </a:solidFill>
              <a:latin typeface="Times New Roman"/>
              <a:cs typeface="Times New Roman"/>
            </a:endParaRPr>
          </a:p>
        </p:txBody>
      </p:sp>
      <p:pic>
        <p:nvPicPr>
          <p:cNvPr id="2051" name="Picture 3" descr="C:\Users\ko'neill\Desktop\website gallery\Osher\Ths Osher Front compressed.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8011" y="2914650"/>
            <a:ext cx="2968347" cy="1485900"/>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ko'neill\Desktop\website gallery\Osher\Osher DR.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14799" y="3314700"/>
            <a:ext cx="3065653" cy="156669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ko'neill\Desktop\website gallery\Osher\CommCenter_sm.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98628" y="1587203"/>
            <a:ext cx="2916772" cy="149889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0479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solidFill>
                  <a:schemeClr val="accent6">
                    <a:lumMod val="50000"/>
                  </a:schemeClr>
                </a:solidFill>
                <a:latin typeface="Times New Roman"/>
                <a:cs typeface="Times New Roman"/>
              </a:rPr>
              <a:t>Rehabilitation at The Cedars…</a:t>
            </a:r>
            <a:endParaRPr lang="en-US" dirty="0">
              <a:solidFill>
                <a:schemeClr val="accent6">
                  <a:lumMod val="50000"/>
                </a:schemeClr>
              </a:solidFill>
              <a:latin typeface="Times New Roman"/>
              <a:cs typeface="Times New Roman"/>
            </a:endParaRPr>
          </a:p>
        </p:txBody>
      </p:sp>
      <p:sp>
        <p:nvSpPr>
          <p:cNvPr id="5" name="Content Placeholder 4"/>
          <p:cNvSpPr>
            <a:spLocks noGrp="1"/>
          </p:cNvSpPr>
          <p:nvPr>
            <p:ph idx="1"/>
          </p:nvPr>
        </p:nvSpPr>
        <p:spPr>
          <a:xfrm>
            <a:off x="457200" y="971550"/>
            <a:ext cx="8229600" cy="3962399"/>
          </a:xfrm>
        </p:spPr>
        <p:txBody>
          <a:bodyPr/>
          <a:lstStyle/>
          <a:p>
            <a:r>
              <a:rPr lang="en-US" sz="2600" dirty="0" smtClean="0">
                <a:solidFill>
                  <a:schemeClr val="accent6">
                    <a:lumMod val="50000"/>
                  </a:schemeClr>
                </a:solidFill>
                <a:latin typeface="Times New Roman"/>
                <a:cs typeface="Times New Roman"/>
              </a:rPr>
              <a:t>State-of-the-Art Healing</a:t>
            </a:r>
          </a:p>
          <a:p>
            <a:r>
              <a:rPr lang="en-US" sz="2600" dirty="0" smtClean="0">
                <a:solidFill>
                  <a:schemeClr val="accent6">
                    <a:lumMod val="50000"/>
                  </a:schemeClr>
                </a:solidFill>
                <a:latin typeface="Times New Roman"/>
                <a:cs typeface="Times New Roman"/>
              </a:rPr>
              <a:t>820 Admissions</a:t>
            </a:r>
          </a:p>
          <a:p>
            <a:r>
              <a:rPr lang="en-US" sz="2600" dirty="0" smtClean="0">
                <a:solidFill>
                  <a:schemeClr val="accent6">
                    <a:lumMod val="50000"/>
                  </a:schemeClr>
                </a:solidFill>
                <a:latin typeface="Times New Roman"/>
                <a:cs typeface="Times New Roman"/>
              </a:rPr>
              <a:t>75% Community DC</a:t>
            </a:r>
          </a:p>
          <a:p>
            <a:r>
              <a:rPr lang="en-US" sz="2600" dirty="0" smtClean="0">
                <a:solidFill>
                  <a:schemeClr val="accent6">
                    <a:lumMod val="50000"/>
                  </a:schemeClr>
                </a:solidFill>
                <a:latin typeface="Times New Roman"/>
                <a:cs typeface="Times New Roman"/>
              </a:rPr>
              <a:t>Average LOS 15-21 Days</a:t>
            </a:r>
          </a:p>
          <a:p>
            <a:pPr marL="0" indent="0">
              <a:buNone/>
            </a:pPr>
            <a:endParaRPr lang="en-US" dirty="0" smtClean="0">
              <a:solidFill>
                <a:schemeClr val="accent6">
                  <a:lumMod val="50000"/>
                </a:schemeClr>
              </a:solidFill>
              <a:latin typeface="Bodoni MT" panose="02070603080606020203" pitchFamily="18" charset="0"/>
            </a:endParaRPr>
          </a:p>
          <a:p>
            <a:endParaRPr lang="en-US" dirty="0" smtClean="0">
              <a:solidFill>
                <a:schemeClr val="accent6">
                  <a:lumMod val="50000"/>
                </a:schemeClr>
              </a:solidFill>
              <a:latin typeface="Bodoni MT" panose="02070603080606020203" pitchFamily="18" charset="0"/>
            </a:endParaRPr>
          </a:p>
          <a:p>
            <a:pPr marL="0" indent="0">
              <a:buNone/>
            </a:pPr>
            <a:endParaRPr lang="en-US" dirty="0" smtClean="0">
              <a:solidFill>
                <a:schemeClr val="accent6">
                  <a:lumMod val="50000"/>
                </a:schemeClr>
              </a:solidFill>
              <a:latin typeface="Bodoni MT" panose="02070603080606020203" pitchFamily="18" charset="0"/>
            </a:endParaRPr>
          </a:p>
        </p:txBody>
      </p:sp>
      <p:pic>
        <p:nvPicPr>
          <p:cNvPr id="7" name="Picture 2" descr="C:\Users\ko'neill\Desktop\rehab presentation\TSO_8-14-09-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905000" y="2952750"/>
            <a:ext cx="2895600" cy="1982592"/>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ko'neill\Desktop\rehab presentation\Good Park shotsF_09 007.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1047750"/>
            <a:ext cx="3560953" cy="24384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7822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50000"/>
                  </a:schemeClr>
                </a:solidFill>
              </a:rPr>
              <a:t>The Skilled Care Center: LTC…</a:t>
            </a:r>
            <a:endParaRPr lang="en-US" dirty="0">
              <a:solidFill>
                <a:schemeClr val="accent6">
                  <a:lumMod val="50000"/>
                </a:schemeClr>
              </a:solidFill>
            </a:endParaRPr>
          </a:p>
        </p:txBody>
      </p:sp>
      <p:sp>
        <p:nvSpPr>
          <p:cNvPr id="3" name="Content Placeholder 2"/>
          <p:cNvSpPr>
            <a:spLocks noGrp="1"/>
          </p:cNvSpPr>
          <p:nvPr>
            <p:ph sz="half" idx="1"/>
          </p:nvPr>
        </p:nvSpPr>
        <p:spPr/>
        <p:txBody>
          <a:bodyPr/>
          <a:lstStyle/>
          <a:p>
            <a:r>
              <a:rPr lang="en-US" dirty="0" smtClean="0">
                <a:solidFill>
                  <a:srgbClr val="984807"/>
                </a:solidFill>
              </a:rPr>
              <a:t>Cherish your health</a:t>
            </a:r>
          </a:p>
          <a:p>
            <a:r>
              <a:rPr lang="en-US" dirty="0" smtClean="0">
                <a:solidFill>
                  <a:srgbClr val="984807"/>
                </a:solidFill>
              </a:rPr>
              <a:t>Stimulate your mind</a:t>
            </a:r>
          </a:p>
          <a:p>
            <a:r>
              <a:rPr lang="en-US" dirty="0" smtClean="0">
                <a:solidFill>
                  <a:srgbClr val="984807"/>
                </a:solidFill>
              </a:rPr>
              <a:t>Nurture our body</a:t>
            </a:r>
          </a:p>
          <a:p>
            <a:r>
              <a:rPr lang="en-US" dirty="0" smtClean="0">
                <a:solidFill>
                  <a:srgbClr val="984807"/>
                </a:solidFill>
              </a:rPr>
              <a:t>Cultivate your spirit</a:t>
            </a:r>
            <a:endParaRPr lang="en-US" dirty="0">
              <a:solidFill>
                <a:srgbClr val="984807"/>
              </a:solidFill>
            </a:endParaRPr>
          </a:p>
        </p:txBody>
      </p:sp>
      <p:pic>
        <p:nvPicPr>
          <p:cNvPr id="9" name="Picture 19" descr="iStock_Grandma90MedCrop"/>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14800" y="1085850"/>
            <a:ext cx="4495800" cy="3429000"/>
          </a:xfrm>
          <a:prstGeom prst="rect">
            <a:avLst/>
          </a:prstGeom>
          <a:noFill/>
          <a:ln w="9525">
            <a:solidFill>
              <a:srgbClr val="9933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1610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Grp="1" noChangeArrowheads="1"/>
          </p:cNvSpPr>
          <p:nvPr>
            <p:ph type="title"/>
          </p:nvPr>
        </p:nvSpPr>
        <p:spPr/>
        <p:txBody>
          <a:bodyPr/>
          <a:lstStyle/>
          <a:p>
            <a:pPr algn="l"/>
            <a:r>
              <a:rPr lang="en-US" altLang="en-US" dirty="0" smtClean="0">
                <a:solidFill>
                  <a:schemeClr val="accent6">
                    <a:lumMod val="50000"/>
                  </a:schemeClr>
                </a:solidFill>
                <a:latin typeface="Times New Roman" panose="02020603050405020304" pitchFamily="18" charset="0"/>
                <a:cs typeface="Times New Roman" panose="02020603050405020304" pitchFamily="18" charset="0"/>
              </a:rPr>
              <a:t>Drilling Down….</a:t>
            </a:r>
          </a:p>
        </p:txBody>
      </p:sp>
      <p:sp>
        <p:nvSpPr>
          <p:cNvPr id="57347" name="Rectangle 5"/>
          <p:cNvSpPr>
            <a:spLocks noGrp="1" noChangeArrowheads="1"/>
          </p:cNvSpPr>
          <p:nvPr>
            <p:ph idx="1"/>
          </p:nvPr>
        </p:nvSpPr>
        <p:spPr/>
        <p:txBody>
          <a:bodyPr>
            <a:normAutofit fontScale="92500" lnSpcReduction="10000"/>
          </a:bodyPr>
          <a:lstStyle/>
          <a:p>
            <a:pPr>
              <a:lnSpc>
                <a:spcPct val="90000"/>
              </a:lnSpc>
              <a:buFontTx/>
              <a:buNone/>
            </a:pPr>
            <a:r>
              <a:rPr lang="en-US" altLang="en-US" sz="2800" dirty="0" smtClean="0"/>
              <a:t> </a:t>
            </a:r>
          </a:p>
          <a:p>
            <a:pPr>
              <a:lnSpc>
                <a:spcPct val="90000"/>
              </a:lnSpc>
            </a:pPr>
            <a:r>
              <a:rPr lang="en-US" altLang="en-US" sz="2800" dirty="0" smtClean="0">
                <a:solidFill>
                  <a:schemeClr val="accent6">
                    <a:lumMod val="50000"/>
                  </a:schemeClr>
                </a:solidFill>
                <a:latin typeface="Times New Roman" panose="02020603050405020304" pitchFamily="18" charset="0"/>
                <a:cs typeface="Times New Roman" panose="02020603050405020304" pitchFamily="18" charset="0"/>
              </a:rPr>
              <a:t>LTC:</a:t>
            </a:r>
          </a:p>
          <a:p>
            <a:pPr lvl="1">
              <a:lnSpc>
                <a:spcPct val="90000"/>
              </a:lnSpc>
            </a:pPr>
            <a:r>
              <a:rPr lang="en-US" altLang="en-US" sz="2400" dirty="0" smtClean="0">
                <a:solidFill>
                  <a:schemeClr val="accent6">
                    <a:lumMod val="50000"/>
                  </a:schemeClr>
                </a:solidFill>
                <a:latin typeface="Times New Roman" panose="02020603050405020304" pitchFamily="18" charset="0"/>
                <a:cs typeface="Times New Roman" panose="02020603050405020304" pitchFamily="18" charset="0"/>
              </a:rPr>
              <a:t>56% Census</a:t>
            </a:r>
          </a:p>
          <a:p>
            <a:pPr lvl="1">
              <a:lnSpc>
                <a:spcPct val="90000"/>
              </a:lnSpc>
            </a:pPr>
            <a:r>
              <a:rPr lang="en-US" altLang="en-US" sz="2400" dirty="0" smtClean="0">
                <a:solidFill>
                  <a:schemeClr val="accent6">
                    <a:lumMod val="50000"/>
                  </a:schemeClr>
                </a:solidFill>
                <a:latin typeface="Times New Roman" panose="02020603050405020304" pitchFamily="18" charset="0"/>
                <a:cs typeface="Times New Roman" panose="02020603050405020304" pitchFamily="18" charset="0"/>
              </a:rPr>
              <a:t>40.6% Dementia/Alzheimer’s Diagnosis</a:t>
            </a:r>
          </a:p>
          <a:p>
            <a:pPr lvl="1">
              <a:lnSpc>
                <a:spcPct val="90000"/>
              </a:lnSpc>
            </a:pPr>
            <a:r>
              <a:rPr lang="en-US" altLang="en-US" sz="2400" dirty="0" smtClean="0">
                <a:solidFill>
                  <a:schemeClr val="accent6">
                    <a:lumMod val="50000"/>
                  </a:schemeClr>
                </a:solidFill>
                <a:latin typeface="Times New Roman" panose="02020603050405020304" pitchFamily="18" charset="0"/>
                <a:cs typeface="Times New Roman" panose="02020603050405020304" pitchFamily="18" charset="0"/>
              </a:rPr>
              <a:t>38% Behavior Symptoms</a:t>
            </a:r>
          </a:p>
          <a:p>
            <a:pPr marL="457200" lvl="1" indent="0">
              <a:lnSpc>
                <a:spcPct val="90000"/>
              </a:lnSpc>
              <a:buNone/>
            </a:pPr>
            <a:endParaRPr lang="en-US" altLang="en-US" sz="2400" dirty="0">
              <a:solidFill>
                <a:schemeClr val="accent6">
                  <a:lumMod val="50000"/>
                </a:schemeClr>
              </a:solidFill>
              <a:latin typeface="Times New Roman" panose="02020603050405020304" pitchFamily="18" charset="0"/>
              <a:cs typeface="Times New Roman" panose="02020603050405020304" pitchFamily="18" charset="0"/>
            </a:endParaRPr>
          </a:p>
          <a:p>
            <a:pPr lvl="1">
              <a:lnSpc>
                <a:spcPct val="90000"/>
              </a:lnSpc>
            </a:pPr>
            <a:endParaRPr lang="en-US" altLang="en-US" sz="2400" dirty="0" smtClean="0">
              <a:solidFill>
                <a:schemeClr val="accent6">
                  <a:lumMod val="50000"/>
                </a:schemeClr>
              </a:solidFill>
              <a:latin typeface="Times New Roman" panose="02020603050405020304" pitchFamily="18" charset="0"/>
              <a:cs typeface="Times New Roman" panose="02020603050405020304" pitchFamily="18" charset="0"/>
            </a:endParaRPr>
          </a:p>
          <a:p>
            <a:pPr marL="457200" lvl="1" indent="0" algn="ctr">
              <a:lnSpc>
                <a:spcPct val="90000"/>
              </a:lnSpc>
              <a:buNone/>
            </a:pPr>
            <a:r>
              <a:rPr lang="en-US" altLang="en-US" sz="3200" dirty="0" smtClean="0">
                <a:solidFill>
                  <a:schemeClr val="accent6">
                    <a:lumMod val="50000"/>
                  </a:schemeClr>
                </a:solidFill>
                <a:latin typeface="Times New Roman" panose="02020603050405020304" pitchFamily="18" charset="0"/>
                <a:cs typeface="Times New Roman" panose="02020603050405020304" pitchFamily="18" charset="0"/>
              </a:rPr>
              <a:t>We Needed to Engage Residents with Behaviora</a:t>
            </a:r>
            <a:r>
              <a:rPr lang="en-US" altLang="en-US" sz="3200" dirty="0">
                <a:solidFill>
                  <a:schemeClr val="accent6">
                    <a:lumMod val="50000"/>
                  </a:schemeClr>
                </a:solidFill>
                <a:latin typeface="Times New Roman" panose="02020603050405020304" pitchFamily="18" charset="0"/>
                <a:cs typeface="Times New Roman" panose="02020603050405020304" pitchFamily="18" charset="0"/>
              </a:rPr>
              <a:t>l</a:t>
            </a:r>
            <a:r>
              <a:rPr lang="en-US" altLang="en-US" sz="3200" dirty="0" smtClean="0">
                <a:solidFill>
                  <a:schemeClr val="accent6">
                    <a:lumMod val="50000"/>
                  </a:schemeClr>
                </a:solidFill>
                <a:latin typeface="Times New Roman" panose="02020603050405020304" pitchFamily="18" charset="0"/>
                <a:cs typeface="Times New Roman" panose="02020603050405020304" pitchFamily="18" charset="0"/>
              </a:rPr>
              <a:t> Symptoms to Improve Clinical Outcomes</a:t>
            </a:r>
          </a:p>
        </p:txBody>
      </p:sp>
    </p:spTree>
    <p:extLst>
      <p:ext uri="{BB962C8B-B14F-4D97-AF65-F5344CB8AC3E}">
        <p14:creationId xmlns:p14="http://schemas.microsoft.com/office/powerpoint/2010/main" xmlns="" val="26467385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solidFill>
                  <a:schemeClr val="accent6">
                    <a:lumMod val="50000"/>
                  </a:schemeClr>
                </a:solidFill>
              </a:rPr>
              <a:t>O</a:t>
            </a:r>
            <a:r>
              <a:rPr lang="en-US" dirty="0" smtClean="0">
                <a:solidFill>
                  <a:schemeClr val="accent6">
                    <a:lumMod val="50000"/>
                  </a:schemeClr>
                </a:solidFill>
              </a:rPr>
              <a:t>ur story begins…</a:t>
            </a:r>
            <a:endParaRPr lang="en-US" dirty="0">
              <a:solidFill>
                <a:schemeClr val="accent6">
                  <a:lumMod val="50000"/>
                </a:schemeClr>
              </a:solidFill>
            </a:endParaRPr>
          </a:p>
        </p:txBody>
      </p:sp>
      <p:pic>
        <p:nvPicPr>
          <p:cNvPr id="4" name="Picture 2" descr="C:\Users\ahunt\Desktop\alive-inside-a-story-of-music-memory[1].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t="1115" b="1115"/>
          <a:stretch>
            <a:fillRect/>
          </a:stretch>
        </p:blipFill>
        <p:spPr bwMode="auto">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24143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1398</TotalTime>
  <Words>744</Words>
  <Application>Microsoft Office PowerPoint</Application>
  <PresentationFormat>On-screen Show (16:9)</PresentationFormat>
  <Paragraphs>184</Paragraphs>
  <Slides>29</Slides>
  <Notes>1</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Orchestrating the Arts: A Success Story Supporting Clinical Outcomes</vt:lpstr>
      <vt:lpstr>Objectives…</vt:lpstr>
      <vt:lpstr>The Cedars: Who We Are…</vt:lpstr>
      <vt:lpstr>Senior Living Options: The Atrium…</vt:lpstr>
      <vt:lpstr>Senior Living Options: The Osher Inn…</vt:lpstr>
      <vt:lpstr>Rehabilitation at The Cedars…</vt:lpstr>
      <vt:lpstr>The Skilled Care Center: LTC…</vt:lpstr>
      <vt:lpstr>Drilling Down….</vt:lpstr>
      <vt:lpstr>Our story begins…</vt:lpstr>
      <vt:lpstr>It is The Cedars Belief….</vt:lpstr>
      <vt:lpstr>Our Foundation….</vt:lpstr>
      <vt:lpstr>Clinical Outcomes…</vt:lpstr>
      <vt:lpstr>Our Journey….</vt:lpstr>
      <vt:lpstr>2015 Percent Falls…</vt:lpstr>
      <vt:lpstr>Engagement of the Arts…</vt:lpstr>
      <vt:lpstr>Supporting Resident Engagement Unique Programing…</vt:lpstr>
      <vt:lpstr>Arts &amp; Technology….</vt:lpstr>
      <vt:lpstr>Equipment ….</vt:lpstr>
      <vt:lpstr>Arts &amp;Technology…</vt:lpstr>
      <vt:lpstr>It’s Never 2 Late…</vt:lpstr>
      <vt:lpstr>The Arts…</vt:lpstr>
      <vt:lpstr>Opening Minds through Arts…</vt:lpstr>
      <vt:lpstr>A Unique Partnership: University Support…</vt:lpstr>
      <vt:lpstr>Technology with the Arts…</vt:lpstr>
      <vt:lpstr>Memory Lane TV…</vt:lpstr>
      <vt:lpstr>Resident Benefits: Improved Quality of Life…</vt:lpstr>
      <vt:lpstr>Staff &amp; Facility Benefits…</vt:lpstr>
      <vt:lpstr>Covering Costs…</vt:lpstr>
      <vt:lpstr>Contact….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Hunt</dc:creator>
  <cp:lastModifiedBy>bgarten</cp:lastModifiedBy>
  <cp:revision>82</cp:revision>
  <dcterms:created xsi:type="dcterms:W3CDTF">2015-09-20T15:07:01Z</dcterms:created>
  <dcterms:modified xsi:type="dcterms:W3CDTF">2015-10-06T13:15:14Z</dcterms:modified>
</cp:coreProperties>
</file>