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  <p:sldMasterId id="2147483674" r:id="rId6"/>
    <p:sldMasterId id="2147483689" r:id="rId7"/>
    <p:sldMasterId id="2147483731" r:id="rId8"/>
    <p:sldMasterId id="2147483739" r:id="rId9"/>
  </p:sldMasterIdLst>
  <p:notesMasterIdLst>
    <p:notesMasterId r:id="rId15"/>
  </p:notesMasterIdLst>
  <p:sldIdLst>
    <p:sldId id="256" r:id="rId10"/>
    <p:sldId id="265" r:id="rId11"/>
    <p:sldId id="257" r:id="rId12"/>
    <p:sldId id="296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0837" autoAdjust="0"/>
  </p:normalViewPr>
  <p:slideViewPr>
    <p:cSldViewPr snapToGrid="0" snapToObjects="1" showGuides="1">
      <p:cViewPr varScale="1">
        <p:scale>
          <a:sx n="37" d="100"/>
          <a:sy n="37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64CAC-115D-A14F-A8BE-F4784513B3F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31CD6-7082-7749-BD99-0B0117ADF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4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https://jamboard.google.com/d/1gdtFt76tqpAJMvidqr5IXO4QV1U6x33EzxI7Zc0VkDE/edit?usp=sharing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8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A01FC-93F7-BE41-ADE1-034EA44A4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0279" y="4954699"/>
            <a:ext cx="3322638" cy="424732"/>
          </a:xfrm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08/04/2020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66518-E155-EA41-99F6-16C1DA34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279" y="2665031"/>
            <a:ext cx="6141961" cy="590931"/>
          </a:xfrm>
        </p:spPr>
        <p:txBody>
          <a:bodyPr anchor="b">
            <a:sp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Raleway SemiBold" panose="020B0503030101060003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00433-34AA-0A4E-A5F1-B2294311B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279" y="3762946"/>
            <a:ext cx="6141962" cy="424732"/>
          </a:xfrm>
        </p:spPr>
        <p:txBody>
          <a:bodyPr>
            <a:spAutoFit/>
          </a:bodyPr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Raleway Light" panose="020B04030301010600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F9266-EFA5-B84E-8766-D362F4D5E364}"/>
              </a:ext>
            </a:extLst>
          </p:cNvPr>
          <p:cNvSpPr/>
          <p:nvPr userDrawn="1"/>
        </p:nvSpPr>
        <p:spPr>
          <a:xfrm>
            <a:off x="4493232" y="380136"/>
            <a:ext cx="62031" cy="609772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D99FD-4ABD-9745-A58A-888D46633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B8754-6230-FF48-BAA3-475B4BD55389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9090E88-0231-EF47-91D8-BAFEBA3FC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33631-A642-3147-8E2D-182A900A37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C3DAE3-FAD8-5D4F-A07E-1BDB97A1AA02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61F55-8A38-B940-9C70-17A82AC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0AC1F-4242-FD4A-84BE-CDA82C3D43AE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5FB82-9241-C045-8A52-591FEB315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962" y="5802218"/>
            <a:ext cx="1623999" cy="81742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360B844-A017-134D-8EA2-7AE1BDE2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7" y="6028365"/>
            <a:ext cx="6239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50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P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15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781D7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4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Injury Prevention and Control</a:t>
            </a:r>
          </a:p>
        </p:txBody>
      </p:sp>
    </p:spTree>
    <p:extLst>
      <p:ext uri="{BB962C8B-B14F-4D97-AF65-F5344CB8AC3E}">
        <p14:creationId xmlns:p14="http://schemas.microsoft.com/office/powerpoint/2010/main" val="4974351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NCIPC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781D7E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53F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EC881D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416"/>
            <a:ext cx="12192000" cy="1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193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6239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862391"/>
              </a:buClr>
              <a:buSzPct val="70000"/>
              <a:buFont typeface="Arial" panose="020B0604020202020204" pitchFamily="34" charset="0"/>
              <a:buChar char="•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1066773" indent="-457189">
              <a:buClr>
                <a:srgbClr val="00853F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 marL="1600160" indent="-380990">
              <a:buClr>
                <a:srgbClr val="00853F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2133547" indent="-304792">
              <a:buClr>
                <a:srgbClr val="00853F"/>
              </a:buClr>
              <a:buSzPct val="70000"/>
              <a:buFont typeface="Wingdings" panose="05000000000000000000" pitchFamily="2" charset="2"/>
              <a:buChar char="§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416"/>
            <a:ext cx="12192000" cy="1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073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781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64006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652"/>
            <a:ext cx="12192000" cy="11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4462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AD0F42-13BB-4629-99BC-2BD962B70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CF6EEB-D08C-40C7-8EA4-629FD05011FA}"/>
              </a:ext>
            </a:extLst>
          </p:cNvPr>
          <p:cNvCxnSpPr>
            <a:cxnSpLocks/>
          </p:cNvCxnSpPr>
          <p:nvPr userDrawn="1"/>
        </p:nvCxnSpPr>
        <p:spPr>
          <a:xfrm>
            <a:off x="4745621" y="451413"/>
            <a:ext cx="0" cy="5615733"/>
          </a:xfrm>
          <a:prstGeom prst="line">
            <a:avLst/>
          </a:prstGeom>
          <a:ln w="762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359431-F97F-4DA6-A79A-3D6025AD7C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3399" y="2257143"/>
            <a:ext cx="5197353" cy="61337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Raleway" pitchFamily="2" charset="0"/>
              </a:defRPr>
            </a:lvl2pPr>
            <a:lvl3pPr>
              <a:defRPr>
                <a:solidFill>
                  <a:schemeClr val="bg1"/>
                </a:solidFill>
                <a:latin typeface="Raleway" pitchFamily="2" charset="0"/>
              </a:defRPr>
            </a:lvl3pPr>
            <a:lvl4pPr>
              <a:defRPr>
                <a:solidFill>
                  <a:schemeClr val="bg1"/>
                </a:solidFill>
                <a:latin typeface="Raleway" pitchFamily="2" charset="0"/>
              </a:defRPr>
            </a:lvl4pPr>
            <a:lvl5pPr>
              <a:defRPr>
                <a:solidFill>
                  <a:schemeClr val="bg1"/>
                </a:solidFill>
                <a:latin typeface="Raleway" pitchFamily="2" charset="0"/>
              </a:defRPr>
            </a:lvl5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CEE5C4D-59ED-443B-B003-85A0F9826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3399" y="3253895"/>
            <a:ext cx="5195887" cy="46157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189D13-57C9-496B-957C-3CEEC74A82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3399" y="4030809"/>
            <a:ext cx="1295599" cy="41745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05425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1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60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30671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2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78A560-0079-4B81-868E-8C215301D1DF}"/>
              </a:ext>
            </a:extLst>
          </p:cNvPr>
          <p:cNvSpPr/>
          <p:nvPr userDrawn="1"/>
        </p:nvSpPr>
        <p:spPr>
          <a:xfrm>
            <a:off x="8886825" y="1162050"/>
            <a:ext cx="3933825" cy="4810125"/>
          </a:xfrm>
          <a:prstGeom prst="roundRect">
            <a:avLst/>
          </a:prstGeom>
          <a:solidFill>
            <a:srgbClr val="06A3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2ADF6-AC36-4D9C-9A5F-341493B70F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0027" y="1660525"/>
            <a:ext cx="3933825" cy="40354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5769B7-AA44-4A5A-A32C-417796C7B3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725" y="1247775"/>
            <a:ext cx="7889875" cy="46005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98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EE0CE-AB1B-4EDF-BE23-E40E7DDFE1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880" y="1304925"/>
            <a:ext cx="5888038" cy="455295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58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0A72-DB0F-4CFA-B951-B8407DCA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5D10-4609-4687-A81D-82AC61CF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502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BD67E-5DF4-4EE1-A503-F9F01C8A0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5AF05-8215-4033-90E7-E5A2F654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02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C99A-76F3-419C-95BF-4D0BEAE0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319089"/>
            <a:ext cx="10515600" cy="701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B9CA2-C138-4A69-953D-AEB55FED0A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713" y="1443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4F04E-4F77-47B2-9803-8A5FF49C5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3" y="2381250"/>
            <a:ext cx="5157787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9F3E3-E7A4-4098-ACA2-0060E2FE57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43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82DF4-45DF-46D3-8BC2-96ED489B0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8074"/>
            <a:ext cx="5183188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8D17C-F40F-43B3-96DD-283049E6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8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DDE4-A5B5-4A3E-9818-EF891778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123" y="434734"/>
            <a:ext cx="3932237" cy="552691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DCAD-0FBC-4558-A2B1-E90BD245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7" y="1235075"/>
            <a:ext cx="5633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C8CC1-67CF-444D-9DF5-4003EF5B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A537B51-1246-442B-A5F2-5A64407093C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54800" y="1235075"/>
            <a:ext cx="5075238" cy="4873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79892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541D-C931-4F85-BCE4-34317E1CF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539"/>
            <a:ext cx="3932237" cy="737886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32E18-E933-4F74-B0B1-0C32599E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2004" y="6093931"/>
            <a:ext cx="492080" cy="365125"/>
          </a:xfrm>
        </p:spPr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1E60E-AAA8-43DB-9AC0-ECDF37AC9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59" y="5867784"/>
            <a:ext cx="1623999" cy="8174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60C012-802B-4DA6-BDB1-6EB74BCF6FD2}"/>
              </a:ext>
            </a:extLst>
          </p:cNvPr>
          <p:cNvCxnSpPr/>
          <p:nvPr userDrawn="1"/>
        </p:nvCxnSpPr>
        <p:spPr>
          <a:xfrm>
            <a:off x="2146149" y="6276494"/>
            <a:ext cx="83684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8F7CE2-20FE-44C2-8BD3-E9E907009395}"/>
              </a:ext>
            </a:extLst>
          </p:cNvPr>
          <p:cNvCxnSpPr/>
          <p:nvPr userDrawn="1"/>
        </p:nvCxnSpPr>
        <p:spPr>
          <a:xfrm>
            <a:off x="-173620" y="1145894"/>
            <a:ext cx="8704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3AEBF2-F9BA-406B-9728-37945F37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343024"/>
            <a:ext cx="3932237" cy="436628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BF26CF76-952E-4B11-8063-A104942E62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64213" y="1343025"/>
            <a:ext cx="4548187" cy="4365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38638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42160" y="6281154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cap="all" dirty="0">
                <a:solidFill>
                  <a:srgbClr val="68C5EC"/>
                </a:solidFill>
              </a:rPr>
              <a:t>RHI-Eagle highlands Inpatient and Outpatient Services</a:t>
            </a:r>
          </a:p>
          <a:p>
            <a:r>
              <a:rPr lang="en-US" sz="600" dirty="0"/>
              <a:t>4141 Shore Drive</a:t>
            </a:r>
          </a:p>
          <a:p>
            <a:r>
              <a:rPr lang="en-US" sz="600" dirty="0"/>
              <a:t>Indianapolis, IN 46254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522720" y="6293024"/>
            <a:ext cx="2448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cap="all" dirty="0">
                <a:solidFill>
                  <a:srgbClr val="68C5EC"/>
                </a:solidFill>
              </a:rPr>
              <a:t>RHI-Northwest brain  Injury center </a:t>
            </a:r>
            <a:r>
              <a:rPr lang="en-US" sz="600" dirty="0"/>
              <a:t>9531 Valparaiso Court</a:t>
            </a:r>
          </a:p>
          <a:p>
            <a:r>
              <a:rPr lang="en-US" sz="600" dirty="0"/>
              <a:t>Indianapolis, IN 46268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368800" y="6293024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cap="all" dirty="0">
                <a:solidFill>
                  <a:srgbClr val="68C5EC"/>
                </a:solidFill>
              </a:rPr>
              <a:t>RHI-Carmel Outpatient Services</a:t>
            </a:r>
          </a:p>
          <a:p>
            <a:r>
              <a:rPr lang="en-US" sz="600" dirty="0"/>
              <a:t>12425 Old Meridian Street, Suite B2 </a:t>
            </a:r>
          </a:p>
          <a:p>
            <a:r>
              <a:rPr lang="en-US" sz="600" dirty="0"/>
              <a:t>Carmel, IN 46032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839200" y="6293025"/>
            <a:ext cx="243840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RHI is a community collaboration between Indiana University Health and St. Vincent Health</a:t>
            </a:r>
          </a:p>
          <a:p>
            <a:r>
              <a:rPr lang="en-US" sz="600" b="1" dirty="0">
                <a:solidFill>
                  <a:srgbClr val="68C5EC"/>
                </a:solidFill>
              </a:rPr>
              <a:t>317-329-2000  |  </a:t>
            </a:r>
            <a:r>
              <a:rPr lang="en-US" sz="600" b="1" dirty="0" err="1">
                <a:solidFill>
                  <a:srgbClr val="68C5EC"/>
                </a:solidFill>
              </a:rPr>
              <a:t>rhin.com</a:t>
            </a:r>
            <a:endParaRPr lang="en-US" sz="600" b="1" dirty="0">
              <a:solidFill>
                <a:srgbClr val="68C5EC"/>
              </a:solidFill>
            </a:endParaRPr>
          </a:p>
          <a:p>
            <a:endParaRPr lang="en-US" sz="799" baseline="30000" dirty="0"/>
          </a:p>
        </p:txBody>
      </p:sp>
    </p:spTree>
    <p:extLst>
      <p:ext uri="{BB962C8B-B14F-4D97-AF65-F5344CB8AC3E}">
        <p14:creationId xmlns:p14="http://schemas.microsoft.com/office/powerpoint/2010/main" val="186011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0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BF03025-F7CF-E247-83C5-084B91D931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52832" y="-1084881"/>
            <a:ext cx="12386705" cy="67820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algn="ctr">
              <a:defRPr sz="3000">
                <a:noFill/>
              </a:defRPr>
            </a:lvl1pPr>
          </a:lstStyle>
          <a:p>
            <a:r>
              <a:rPr lang="en-US" dirty="0"/>
              <a:t>Leave blue outlined shape blank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21968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Image sqr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2057400"/>
            <a:ext cx="7112000" cy="426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969" y="6096196"/>
            <a:ext cx="2540000" cy="45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  <a:latin typeface="News Gothic MT"/>
              </a:rPr>
              <a:pPr/>
              <a:t>11/19/2021</a:t>
            </a:fld>
            <a:endParaRPr lang="en-US">
              <a:solidFill>
                <a:prstClr val="black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026" y="5563407"/>
            <a:ext cx="1422015" cy="30375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black"/>
              </a:solidFill>
              <a:latin typeface="News Gothic MT"/>
            </a:endParaRP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 rot="21195037">
            <a:off x="109985" y="2532967"/>
            <a:ext cx="4093815" cy="2788333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 decel="100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mage Hor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117600" y="2514600"/>
            <a:ext cx="2743200" cy="30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6"/>
          </p:nvPr>
        </p:nvSpPr>
        <p:spPr>
          <a:xfrm rot="168040">
            <a:off x="3953011" y="2207429"/>
            <a:ext cx="7279791" cy="393130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2723-EF33-4C21-B4C0-99E8B18DD13F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11/19/2021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E1188-54C8-4D5E-B262-A47DC1DA0BBB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4784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 Image re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4168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3"/>
          </p:nvPr>
        </p:nvSpPr>
        <p:spPr>
          <a:xfrm rot="250911">
            <a:off x="8118441" y="4277257"/>
            <a:ext cx="3250744" cy="198229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4"/>
          </p:nvPr>
        </p:nvSpPr>
        <p:spPr>
          <a:xfrm rot="21404141">
            <a:off x="8807433" y="2125208"/>
            <a:ext cx="3250744" cy="198229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2FD6F-7EA9-47AE-9C81-63F7057DD975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11/19/2021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07C6-02CE-4835-8975-0EAB9A2D6F54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259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0D6EA-B214-4149-9C4D-6A5A8E7841A5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11/19/2021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031E-4B18-4CE9-97DA-3BAD2D4C3D5A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1794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057400"/>
            <a:ext cx="3691921" cy="35052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DF07-90FB-4FE5-934D-F4E719512F42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11/19/2021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BC150-D210-467F-8716-3D81CE3608C1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2686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36AB-E2C0-46F9-9B94-0D9B1BD1B0B8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11/19/2021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B4DB-AD3C-4574-B631-ABD2A4EADF89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8243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F348-04A3-433A-9C14-32894556B832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11/19/2021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F45B-296F-4A09-BA8A-36557E0AD48F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9838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330F-F724-45EF-AF45-7EA2CC8F8C30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11/19/2021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DF37-42A3-437A-A8CB-6A60468D5A4B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294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CDE5-7DD7-409C-893E-1CC5E699DA71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11/19/2021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F68D-3567-4F2F-BAB4-4671761A290F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002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2160" y="6281154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cap="all" dirty="0">
                <a:solidFill>
                  <a:srgbClr val="68C5EC"/>
                </a:solidFill>
                <a:latin typeface="Calibri" panose="020F0502020204030204"/>
                <a:ea typeface="+mn-ea"/>
              </a:rPr>
              <a:t>RHI-Eagle highlands Inpatient and Outpatient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4141 Shore Drive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Indianapolis, IN 46254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2720" y="6293024"/>
            <a:ext cx="2448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cap="all" dirty="0">
                <a:solidFill>
                  <a:srgbClr val="68C5EC"/>
                </a:solidFill>
                <a:latin typeface="Calibri" panose="020F0502020204030204"/>
                <a:ea typeface="+mn-ea"/>
              </a:rPr>
              <a:t>RHI-Northwest brain  Injury center </a:t>
            </a: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9531 Valparaiso Court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Indianapolis, IN 46268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8800" y="6293024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cap="all" dirty="0">
                <a:solidFill>
                  <a:srgbClr val="68C5EC"/>
                </a:solidFill>
                <a:latin typeface="Calibri" panose="020F0502020204030204"/>
                <a:ea typeface="+mn-ea"/>
              </a:rPr>
              <a:t>RHI-Carmel Outpatient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12425 Old Meridian Street, Suite B2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Carmel, IN 46032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6293025"/>
            <a:ext cx="243840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RHI is a community collaboration between Indiana University Health and St. Vincent Health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dirty="0">
                <a:solidFill>
                  <a:srgbClr val="68C5EC"/>
                </a:solidFill>
                <a:latin typeface="Calibri" panose="020F0502020204030204"/>
                <a:ea typeface="+mn-ea"/>
              </a:rPr>
              <a:t>317-329-2000  |  </a:t>
            </a:r>
            <a:r>
              <a:rPr lang="en-US" sz="600" b="1" dirty="0" err="1">
                <a:solidFill>
                  <a:srgbClr val="68C5EC"/>
                </a:solidFill>
                <a:latin typeface="Calibri" panose="020F0502020204030204"/>
                <a:ea typeface="+mn-ea"/>
              </a:rPr>
              <a:t>rhin.com</a:t>
            </a:r>
            <a:endParaRPr lang="en-US" sz="600" b="1" dirty="0">
              <a:solidFill>
                <a:srgbClr val="68C5EC"/>
              </a:solidFill>
              <a:latin typeface="Calibri" panose="020F0502020204030204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799" baseline="30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834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2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955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Image sqr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2057400"/>
            <a:ext cx="7112000" cy="426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969" y="6096196"/>
            <a:ext cx="2540000" cy="45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11/19/2021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026" y="5563407"/>
            <a:ext cx="1422015" cy="30375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 rot="21195037">
            <a:off x="109985" y="2532967"/>
            <a:ext cx="4093815" cy="2788333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 decel="100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06447" y="627568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611" y="6275681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30541" y="6275681"/>
            <a:ext cx="132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F642F9-A01E-4C57-800D-04BA80F1D922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45254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6447" y="6275681"/>
            <a:ext cx="28448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11/19/2021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11" y="6275681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30541" y="6275681"/>
            <a:ext cx="13208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158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06447" y="6275675"/>
            <a:ext cx="2844800" cy="365125"/>
          </a:xfrm>
          <a:prstGeom prst="rect">
            <a:avLst/>
          </a:prstGeom>
        </p:spPr>
        <p:txBody>
          <a:bodyPr/>
          <a:lstStyle/>
          <a:p>
            <a:fld id="{F1C61FDC-C00B-4E41-9126-C70E52382E62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11/19/2021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611" y="6275675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0541" y="6275675"/>
            <a:ext cx="13208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976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AD0F42-13BB-4629-99BC-2BD962B70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CF6EEB-D08C-40C7-8EA4-629FD05011FA}"/>
              </a:ext>
            </a:extLst>
          </p:cNvPr>
          <p:cNvCxnSpPr>
            <a:cxnSpLocks/>
          </p:cNvCxnSpPr>
          <p:nvPr userDrawn="1"/>
        </p:nvCxnSpPr>
        <p:spPr>
          <a:xfrm>
            <a:off x="4745621" y="451413"/>
            <a:ext cx="0" cy="5615733"/>
          </a:xfrm>
          <a:prstGeom prst="line">
            <a:avLst/>
          </a:prstGeom>
          <a:ln w="762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359431-F97F-4DA6-A79A-3D6025AD7C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3399" y="2257143"/>
            <a:ext cx="5197353" cy="61337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Raleway" pitchFamily="2" charset="0"/>
              </a:defRPr>
            </a:lvl2pPr>
            <a:lvl3pPr>
              <a:defRPr>
                <a:solidFill>
                  <a:schemeClr val="bg1"/>
                </a:solidFill>
                <a:latin typeface="Raleway" pitchFamily="2" charset="0"/>
              </a:defRPr>
            </a:lvl3pPr>
            <a:lvl4pPr>
              <a:defRPr>
                <a:solidFill>
                  <a:schemeClr val="bg1"/>
                </a:solidFill>
                <a:latin typeface="Raleway" pitchFamily="2" charset="0"/>
              </a:defRPr>
            </a:lvl4pPr>
            <a:lvl5pPr>
              <a:defRPr>
                <a:solidFill>
                  <a:schemeClr val="bg1"/>
                </a:solidFill>
                <a:latin typeface="Raleway" pitchFamily="2" charset="0"/>
              </a:defRPr>
            </a:lvl5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CEE5C4D-59ED-443B-B003-85A0F9826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3399" y="3253895"/>
            <a:ext cx="5195887" cy="46157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189D13-57C9-496B-957C-3CEEC74A82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3399" y="4030809"/>
            <a:ext cx="1295599" cy="41745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88750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73FC9-452B-4865-BFF4-F7067528AC9D}"/>
              </a:ext>
            </a:extLst>
          </p:cNvPr>
          <p:cNvSpPr txBox="1"/>
          <p:nvPr userDrawn="1"/>
        </p:nvSpPr>
        <p:spPr>
          <a:xfrm>
            <a:off x="460893" y="998437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MISSION: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F6744-EA36-4833-B532-C1EF75479C4F}"/>
              </a:ext>
            </a:extLst>
          </p:cNvPr>
          <p:cNvSpPr txBox="1"/>
          <p:nvPr userDrawn="1"/>
        </p:nvSpPr>
        <p:spPr>
          <a:xfrm>
            <a:off x="556527" y="1460102"/>
            <a:ext cx="6412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 promote, protect, and improve the health and safety of all Hoosiers.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B0634-392F-423F-ADF6-85314232631E}"/>
              </a:ext>
            </a:extLst>
          </p:cNvPr>
          <p:cNvSpPr txBox="1"/>
          <p:nvPr userDrawn="1"/>
        </p:nvSpPr>
        <p:spPr>
          <a:xfrm>
            <a:off x="460893" y="3055837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VISION: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86A17-2E8A-4DFC-AD93-DA7C6051AFD4}"/>
              </a:ext>
            </a:extLst>
          </p:cNvPr>
          <p:cNvSpPr txBox="1"/>
          <p:nvPr userDrawn="1"/>
        </p:nvSpPr>
        <p:spPr>
          <a:xfrm>
            <a:off x="556527" y="3517502"/>
            <a:ext cx="6412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Every Hoosier reaches optimal health regardless of where they live, learn, work, or play. </a:t>
            </a:r>
          </a:p>
        </p:txBody>
      </p:sp>
    </p:spTree>
    <p:extLst>
      <p:ext uri="{BB962C8B-B14F-4D97-AF65-F5344CB8AC3E}">
        <p14:creationId xmlns:p14="http://schemas.microsoft.com/office/powerpoint/2010/main" val="3738956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3389181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872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78A560-0079-4B81-868E-8C215301D1DF}"/>
              </a:ext>
            </a:extLst>
          </p:cNvPr>
          <p:cNvSpPr/>
          <p:nvPr userDrawn="1"/>
        </p:nvSpPr>
        <p:spPr>
          <a:xfrm>
            <a:off x="8886825" y="1162050"/>
            <a:ext cx="3933825" cy="4810125"/>
          </a:xfrm>
          <a:prstGeom prst="roundRect">
            <a:avLst/>
          </a:prstGeom>
          <a:solidFill>
            <a:srgbClr val="06A3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2ADF6-AC36-4D9C-9A5F-341493B70F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0027" y="1660525"/>
            <a:ext cx="3933825" cy="40354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Quote or </a:t>
            </a:r>
          </a:p>
          <a:p>
            <a:pPr lvl="0"/>
            <a:r>
              <a:rPr lang="en-US" dirty="0"/>
              <a:t>Callout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5769B7-AA44-4A5A-A32C-417796C7B3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725" y="1247775"/>
            <a:ext cx="7889875" cy="46005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55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AAE26D7-7D96-AD4F-8FAE-E5B63D3331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1221208"/>
            <a:ext cx="3946968" cy="4403485"/>
          </a:xfrm>
          <a:prstGeom prst="round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7932420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AF7A4B-782F-C94B-BEFD-33103FCA9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5300" y="1701800"/>
            <a:ext cx="2565400" cy="3530599"/>
          </a:xfrm>
        </p:spPr>
        <p:txBody>
          <a:bodyPr anchor="ctr" anchorCtr="0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Quote or Callout</a:t>
            </a:r>
          </a:p>
        </p:txBody>
      </p:sp>
    </p:spTree>
    <p:extLst>
      <p:ext uri="{BB962C8B-B14F-4D97-AF65-F5344CB8AC3E}">
        <p14:creationId xmlns:p14="http://schemas.microsoft.com/office/powerpoint/2010/main" val="384681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EE0CE-AB1B-4EDF-BE23-E40E7DDFE1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880" y="1304925"/>
            <a:ext cx="5888038" cy="455295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194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0A72-DB0F-4CFA-B951-B8407DCA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5D10-4609-4687-A81D-82AC61CF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502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BD67E-5DF4-4EE1-A503-F9F01C8A0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5AF05-8215-4033-90E7-E5A2F654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38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C99A-76F3-419C-95BF-4D0BEAE0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319089"/>
            <a:ext cx="10515600" cy="701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B9CA2-C138-4A69-953D-AEB55FED0A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713" y="1443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4F04E-4F77-47B2-9803-8A5FF49C5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3" y="2381250"/>
            <a:ext cx="5157787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9F3E3-E7A4-4098-ACA2-0060E2FE57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43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82DF4-45DF-46D3-8BC2-96ED489B0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8074"/>
            <a:ext cx="5183188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8D17C-F40F-43B3-96DD-283049E6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9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DDE4-A5B5-4A3E-9818-EF891778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123" y="434734"/>
            <a:ext cx="3932237" cy="552691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DCAD-0FBC-4558-A2B1-E90BD245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7" y="1235075"/>
            <a:ext cx="5633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C8CC1-67CF-444D-9DF5-4003EF5B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A537B51-1246-442B-A5F2-5A64407093C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54800" y="1235075"/>
            <a:ext cx="5075238" cy="4873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70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541D-C931-4F85-BCE4-34317E1CF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539"/>
            <a:ext cx="3932237" cy="737886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32E18-E933-4F74-B0B1-0C32599E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2004" y="6093931"/>
            <a:ext cx="492080" cy="365125"/>
          </a:xfrm>
        </p:spPr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1E60E-AAA8-43DB-9AC0-ECDF37AC9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59" y="5867784"/>
            <a:ext cx="1623999" cy="8174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60C012-802B-4DA6-BDB1-6EB74BCF6FD2}"/>
              </a:ext>
            </a:extLst>
          </p:cNvPr>
          <p:cNvCxnSpPr/>
          <p:nvPr userDrawn="1"/>
        </p:nvCxnSpPr>
        <p:spPr>
          <a:xfrm>
            <a:off x="2146149" y="6276494"/>
            <a:ext cx="83684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8F7CE2-20FE-44C2-8BD3-E9E907009395}"/>
              </a:ext>
            </a:extLst>
          </p:cNvPr>
          <p:cNvCxnSpPr/>
          <p:nvPr userDrawn="1"/>
        </p:nvCxnSpPr>
        <p:spPr>
          <a:xfrm>
            <a:off x="-173620" y="1145894"/>
            <a:ext cx="8704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3AEBF2-F9BA-406B-9728-37945F37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343024"/>
            <a:ext cx="3932237" cy="436628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BF26CF76-952E-4B11-8063-A104942E62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64213" y="1343025"/>
            <a:ext cx="4548187" cy="4365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5888506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F23AF-29AF-8640-B220-43B09330146A}"/>
              </a:ext>
            </a:extLst>
          </p:cNvPr>
          <p:cNvSpPr txBox="1">
            <a:spLocks/>
          </p:cNvSpPr>
          <p:nvPr userDrawn="1"/>
        </p:nvSpPr>
        <p:spPr>
          <a:xfrm>
            <a:off x="436880" y="1471236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Indiana State Trauma Care Committee, 10 am 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1829DD-7D6C-444D-94FC-6B5C66F9D27A}"/>
              </a:ext>
            </a:extLst>
          </p:cNvPr>
          <p:cNvSpPr txBox="1">
            <a:spLocks/>
          </p:cNvSpPr>
          <p:nvPr userDrawn="1"/>
        </p:nvSpPr>
        <p:spPr>
          <a:xfrm>
            <a:off x="6172200" y="1459593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Indiana Trauma Network, 12:30 pm EST</a:t>
            </a:r>
          </a:p>
        </p:txBody>
      </p:sp>
    </p:spTree>
    <p:extLst>
      <p:ext uri="{BB962C8B-B14F-4D97-AF65-F5344CB8AC3E}">
        <p14:creationId xmlns:p14="http://schemas.microsoft.com/office/powerpoint/2010/main" val="222511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F6AC-1105-604E-9782-03818D2E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82A40-A8E4-E841-8631-5E78BFD1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65126"/>
            <a:ext cx="10916920" cy="75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414E8-7137-2148-8123-251E57F7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880" y="1472457"/>
            <a:ext cx="10916920" cy="415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E25C-E7B4-5B47-8FB2-2D6B9C96A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4447" y="6028365"/>
            <a:ext cx="623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17D0B7-4560-1247-9519-7E06CC10B5AD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4FBD9E-1E03-D049-B243-87827D92511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3E9F5C-C770-704E-B41D-7B649BF92B81}"/>
              </a:ext>
            </a:extLst>
          </p:cNvPr>
          <p:cNvCxnSpPr>
            <a:cxnSpLocks/>
          </p:cNvCxnSpPr>
          <p:nvPr userDrawn="1"/>
        </p:nvCxnSpPr>
        <p:spPr>
          <a:xfrm>
            <a:off x="-96982" y="1121691"/>
            <a:ext cx="841305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7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50" r:id="rId4"/>
    <p:sldLayoutId id="2147483660" r:id="rId5"/>
    <p:sldLayoutId id="2147483661" r:id="rId6"/>
    <p:sldLayoutId id="2147483652" r:id="rId7"/>
    <p:sldLayoutId id="2147483662" r:id="rId8"/>
    <p:sldLayoutId id="2147483654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230188" indent="-222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30238" indent="-223838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System Font Regular"/>
        <a:buChar char="◦"/>
        <a:tabLst/>
        <a:defRPr sz="16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91757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193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6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DA841-D908-4014-B8B8-071AD53F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02" y="190257"/>
            <a:ext cx="10515600" cy="76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D6A1B-B4B4-43A4-843B-763544B00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502" y="14817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List</a:t>
            </a:r>
          </a:p>
          <a:p>
            <a:pPr lvl="1"/>
            <a:r>
              <a:rPr lang="en-US" dirty="0"/>
              <a:t>First</a:t>
            </a:r>
          </a:p>
          <a:p>
            <a:pPr lvl="2"/>
            <a:r>
              <a:rPr lang="en-US" dirty="0"/>
              <a:t>Second</a:t>
            </a:r>
          </a:p>
          <a:p>
            <a:pPr lvl="3"/>
            <a:r>
              <a:rPr lang="en-US" dirty="0"/>
              <a:t>Third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/>
              <a:t>Sixth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85096-9355-44D7-AA94-FD233AAD4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900" y="6173786"/>
            <a:ext cx="49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0FD8C-CF58-4261-8DA2-8658445BAF45}"/>
              </a:ext>
            </a:extLst>
          </p:cNvPr>
          <p:cNvCxnSpPr/>
          <p:nvPr userDrawn="1"/>
        </p:nvCxnSpPr>
        <p:spPr>
          <a:xfrm>
            <a:off x="-167425" y="1133341"/>
            <a:ext cx="7907628" cy="0"/>
          </a:xfrm>
          <a:prstGeom prst="line">
            <a:avLst/>
          </a:prstGeom>
          <a:ln w="381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3291CB8-689A-4972-9ADA-ED52E1EE06A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0433" y="5947639"/>
            <a:ext cx="1623999" cy="8174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C71BFE-7ACD-46B8-BDF1-F092B7ACEEA8}"/>
              </a:ext>
            </a:extLst>
          </p:cNvPr>
          <p:cNvCxnSpPr/>
          <p:nvPr userDrawn="1"/>
        </p:nvCxnSpPr>
        <p:spPr>
          <a:xfrm>
            <a:off x="2060620" y="6356349"/>
            <a:ext cx="88477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3349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950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13" indent="-3349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575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228600"/>
            <a:ext cx="186556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228600"/>
            <a:ext cx="186556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7" r:id="rId5"/>
    <p:sldLayoutId id="214748373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DA841-D908-4014-B8B8-071AD53F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02" y="190257"/>
            <a:ext cx="10515600" cy="76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D6A1B-B4B4-43A4-843B-763544B00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502" y="14817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List</a:t>
            </a:r>
          </a:p>
          <a:p>
            <a:pPr lvl="1"/>
            <a:r>
              <a:rPr lang="en-US" dirty="0"/>
              <a:t>First</a:t>
            </a:r>
          </a:p>
          <a:p>
            <a:pPr lvl="2"/>
            <a:r>
              <a:rPr lang="en-US" dirty="0"/>
              <a:t>Second</a:t>
            </a:r>
          </a:p>
          <a:p>
            <a:pPr lvl="3"/>
            <a:r>
              <a:rPr lang="en-US" dirty="0"/>
              <a:t>Third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/>
              <a:t>Sixth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85096-9355-44D7-AA94-FD233AAD4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900" y="6173786"/>
            <a:ext cx="49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0FD8C-CF58-4261-8DA2-8658445BAF45}"/>
              </a:ext>
            </a:extLst>
          </p:cNvPr>
          <p:cNvCxnSpPr/>
          <p:nvPr userDrawn="1"/>
        </p:nvCxnSpPr>
        <p:spPr>
          <a:xfrm>
            <a:off x="-167425" y="1133341"/>
            <a:ext cx="7907628" cy="0"/>
          </a:xfrm>
          <a:prstGeom prst="line">
            <a:avLst/>
          </a:prstGeom>
          <a:ln w="381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3291CB8-689A-4972-9ADA-ED52E1EE06A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0433" y="5947639"/>
            <a:ext cx="1623999" cy="8174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C71BFE-7ACD-46B8-BDF1-F092B7ACEEA8}"/>
              </a:ext>
            </a:extLst>
          </p:cNvPr>
          <p:cNvCxnSpPr/>
          <p:nvPr userDrawn="1"/>
        </p:nvCxnSpPr>
        <p:spPr>
          <a:xfrm>
            <a:off x="2060620" y="6356349"/>
            <a:ext cx="88477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2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3349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950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13" indent="-3349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575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84480-9215-5840-8927-9E3B1698B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11/19/2021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126" y="1314597"/>
            <a:ext cx="6141961" cy="3083921"/>
          </a:xfrm>
        </p:spPr>
        <p:txBody>
          <a:bodyPr/>
          <a:lstStyle/>
          <a:p>
            <a:r>
              <a:rPr lang="en-US" dirty="0"/>
              <a:t>Injury prevention advisory council (IPAC) &amp; Indiana violent death reporting system (INVDRS) Meeting</a:t>
            </a:r>
          </a:p>
        </p:txBody>
      </p:sp>
    </p:spTree>
    <p:extLst>
      <p:ext uri="{BB962C8B-B14F-4D97-AF65-F5344CB8AC3E}">
        <p14:creationId xmlns:p14="http://schemas.microsoft.com/office/powerpoint/2010/main" val="10525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77764-787F-814D-A94D-D1FAF020EF75}"/>
              </a:ext>
            </a:extLst>
          </p:cNvPr>
          <p:cNvSpPr txBox="1"/>
          <p:nvPr/>
        </p:nvSpPr>
        <p:spPr>
          <a:xfrm>
            <a:off x="556527" y="1460102"/>
            <a:ext cx="64125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To develop, implement and provide oversight of a statewide comprehensive trauma care system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Prevents injuries.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Saves lives.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Improves the care and outcomes of trauma 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945A2-54D7-144D-97BF-4E8CF253DB0C}"/>
              </a:ext>
            </a:extLst>
          </p:cNvPr>
          <p:cNvSpPr txBox="1"/>
          <p:nvPr/>
        </p:nvSpPr>
        <p:spPr>
          <a:xfrm>
            <a:off x="460893" y="998437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MISSION: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E3FDA-83E6-9A4E-A230-29B26D43FB7A}"/>
              </a:ext>
            </a:extLst>
          </p:cNvPr>
          <p:cNvSpPr txBox="1"/>
          <p:nvPr/>
        </p:nvSpPr>
        <p:spPr>
          <a:xfrm>
            <a:off x="460890" y="5534653"/>
            <a:ext cx="641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Prevent injuries in Indiana.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5D67E-97EA-DB4B-AC50-7A11FCAFFA6C}"/>
              </a:ext>
            </a:extLst>
          </p:cNvPr>
          <p:cNvSpPr txBox="1"/>
          <p:nvPr/>
        </p:nvSpPr>
        <p:spPr>
          <a:xfrm>
            <a:off x="460891" y="5167065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VISION:</a:t>
            </a:r>
          </a:p>
        </p:txBody>
      </p:sp>
    </p:spTree>
    <p:extLst>
      <p:ext uri="{BB962C8B-B14F-4D97-AF65-F5344CB8AC3E}">
        <p14:creationId xmlns:p14="http://schemas.microsoft.com/office/powerpoint/2010/main" val="30774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and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B14C-A4E1-FD40-9EDC-C87888769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/>
              <a:t>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Organization/ Association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Updates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Current Projects and Programs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Upcoming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507B79D-F853-4673-80CE-567B58539F7E}"/>
              </a:ext>
            </a:extLst>
          </p:cNvPr>
          <p:cNvSpPr txBox="1">
            <a:spLocks/>
          </p:cNvSpPr>
          <p:nvPr/>
        </p:nvSpPr>
        <p:spPr>
          <a:xfrm>
            <a:off x="1424363" y="2520884"/>
            <a:ext cx="6141961" cy="30839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6000" dirty="0" err="1">
                <a:solidFill>
                  <a:schemeClr val="bg1"/>
                </a:solidFill>
              </a:rPr>
              <a:t>Jamboard</a:t>
            </a:r>
            <a:endParaRPr lang="en-US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Discussion!</a:t>
            </a:r>
          </a:p>
        </p:txBody>
      </p:sp>
    </p:spTree>
    <p:extLst>
      <p:ext uri="{BB962C8B-B14F-4D97-AF65-F5344CB8AC3E}">
        <p14:creationId xmlns:p14="http://schemas.microsoft.com/office/powerpoint/2010/main" val="239081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76D03C-B151-7A46-A3B6-CC1A72AD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1" y="365126"/>
            <a:ext cx="4717010" cy="756565"/>
          </a:xfrm>
        </p:spPr>
        <p:txBody>
          <a:bodyPr>
            <a:normAutofit fontScale="90000"/>
          </a:bodyPr>
          <a:lstStyle/>
          <a:p>
            <a:r>
              <a:rPr lang="en-US" dirty="0"/>
              <a:t>2022 Meeting Dates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F508FA-DFC0-FD44-A552-07B5353CA0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1BCC47-829A-AA49-8920-DC1FB282201A}"/>
              </a:ext>
            </a:extLst>
          </p:cNvPr>
          <p:cNvCxnSpPr>
            <a:cxnSpLocks/>
          </p:cNvCxnSpPr>
          <p:nvPr/>
        </p:nvCxnSpPr>
        <p:spPr>
          <a:xfrm>
            <a:off x="-13855" y="1121691"/>
            <a:ext cx="41702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F3C12D7-0E71-4CD9-9167-F85466D06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261"/>
              </p:ext>
            </p:extLst>
          </p:nvPr>
        </p:nvGraphicFramePr>
        <p:xfrm>
          <a:off x="4156364" y="2020759"/>
          <a:ext cx="4263241" cy="20726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263241">
                  <a:extLst>
                    <a:ext uri="{9D8B030D-6E8A-4147-A177-3AD203B41FA5}">
                      <a16:colId xmlns:a16="http://schemas.microsoft.com/office/drawing/2014/main" val="2924804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Raleway" pitchFamily="2" charset="0"/>
                        </a:rPr>
                        <a:t>February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31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Raleway" pitchFamily="2" charset="0"/>
                        </a:rPr>
                        <a:t>May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5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Raleway" pitchFamily="2" charset="0"/>
                        </a:rPr>
                        <a:t>August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62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Raleway" pitchFamily="2" charset="0"/>
                        </a:rPr>
                        <a:t>November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36167"/>
                  </a:ext>
                </a:extLst>
              </a:tr>
            </a:tbl>
          </a:graphicData>
        </a:graphic>
      </p:graphicFrame>
      <p:sp>
        <p:nvSpPr>
          <p:cNvPr id="7" name="Title 11">
            <a:extLst>
              <a:ext uri="{FF2B5EF4-FFF2-40B4-BE49-F238E27FC236}">
                <a16:creationId xmlns:a16="http://schemas.microsoft.com/office/drawing/2014/main" id="{E73F7ECC-D7BD-4FF9-9A59-EDF1B2D3B9A7}"/>
              </a:ext>
            </a:extLst>
          </p:cNvPr>
          <p:cNvSpPr txBox="1">
            <a:spLocks/>
          </p:cNvSpPr>
          <p:nvPr/>
        </p:nvSpPr>
        <p:spPr>
          <a:xfrm>
            <a:off x="4714471" y="4093399"/>
            <a:ext cx="3463174" cy="75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10 am – 11 am</a:t>
            </a:r>
          </a:p>
        </p:txBody>
      </p:sp>
    </p:spTree>
    <p:extLst>
      <p:ext uri="{BB962C8B-B14F-4D97-AF65-F5344CB8AC3E}">
        <p14:creationId xmlns:p14="http://schemas.microsoft.com/office/powerpoint/2010/main" val="1420520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DH">
      <a:dk1>
        <a:srgbClr val="243E8E"/>
      </a:dk1>
      <a:lt1>
        <a:srgbClr val="FFFFFF"/>
      </a:lt1>
      <a:dk2>
        <a:srgbClr val="44546A"/>
      </a:dk2>
      <a:lt2>
        <a:srgbClr val="E7E6E6"/>
      </a:lt2>
      <a:accent1>
        <a:srgbClr val="EB5347"/>
      </a:accent1>
      <a:accent2>
        <a:srgbClr val="06A3C9"/>
      </a:accent2>
      <a:accent3>
        <a:srgbClr val="6CBD45"/>
      </a:accent3>
      <a:accent4>
        <a:srgbClr val="F7C327"/>
      </a:accent4>
      <a:accent5>
        <a:srgbClr val="FF7F00"/>
      </a:accent5>
      <a:accent6>
        <a:srgbClr val="243D8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2020" id="{CE916ABE-72E1-4979-A0A4-6C6722310EC9}" vid="{F128A3C4-317E-4A4F-99A7-61C6F6EB348D}"/>
    </a:ext>
  </a:extLst>
</a:theme>
</file>

<file path=ppt/theme/theme2.xml><?xml version="1.0" encoding="utf-8"?>
<a:theme xmlns:a="http://schemas.openxmlformats.org/drawingml/2006/main" name="NCEH_ATSDR_combined">
  <a:themeElements>
    <a:clrScheme name="Custom 9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2">
      <a:dk1>
        <a:srgbClr val="243E8E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FDC94E7C-17D2-40C2-A065-3E73D93FF96A}" vid="{9B010493-CB13-4F25-9398-F945487BCB60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Custom 2">
      <a:dk1>
        <a:srgbClr val="243E8E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441F067A7BC43AC5A09448D64ABD3" ma:contentTypeVersion="8" ma:contentTypeDescription="Create a new document." ma:contentTypeScope="" ma:versionID="3dfa05a6c74bc69383eb9cdb9a7650ff">
  <xsd:schema xmlns:xsd="http://www.w3.org/2001/XMLSchema" xmlns:xs="http://www.w3.org/2001/XMLSchema" xmlns:p="http://schemas.microsoft.com/office/2006/metadata/properties" xmlns:ns2="422c63fa-afd0-48ed-a87e-d2814ec6678c" targetNamespace="http://schemas.microsoft.com/office/2006/metadata/properties" ma:root="true" ma:fieldsID="1776089f8432b372a35f90765c71d64f" ns2:_="">
    <xsd:import namespace="422c63fa-afd0-48ed-a87e-d2814ec66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c63fa-afd0-48ed-a87e-d2814ec66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6DD013-A7CB-47C1-9EE3-0C79690DFB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953A2-5133-4DA4-8B6E-3D7A10798D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8BC25D-C52E-4ECD-829B-F8D02B29C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c63fa-afd0-48ed-a87e-d2814ec66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PowerPoint2020</Template>
  <TotalTime>7551</TotalTime>
  <Words>115</Words>
  <Application>Microsoft Office PowerPoint</Application>
  <PresentationFormat>Widescreen</PresentationFormat>
  <Paragraphs>29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Myriad Web Pro</vt:lpstr>
      <vt:lpstr>News Gothic MT</vt:lpstr>
      <vt:lpstr>Raleway</vt:lpstr>
      <vt:lpstr>Raleway Light</vt:lpstr>
      <vt:lpstr>Raleway SemiBold</vt:lpstr>
      <vt:lpstr>Segoe UI</vt:lpstr>
      <vt:lpstr>System Font Regular</vt:lpstr>
      <vt:lpstr>Wingdings</vt:lpstr>
      <vt:lpstr>Office Theme</vt:lpstr>
      <vt:lpstr>NCEH_ATSDR_combined</vt:lpstr>
      <vt:lpstr>1_Office Theme</vt:lpstr>
      <vt:lpstr>Custom Design</vt:lpstr>
      <vt:lpstr>1_Custom Design</vt:lpstr>
      <vt:lpstr>3_Office Theme</vt:lpstr>
      <vt:lpstr>Injury prevention advisory council (IPAC) &amp; Indiana violent death reporting system (INVDRS) Meeting</vt:lpstr>
      <vt:lpstr>PowerPoint Presentation</vt:lpstr>
      <vt:lpstr>Round Robin and Introductions</vt:lpstr>
      <vt:lpstr>PowerPoint Presentation</vt:lpstr>
      <vt:lpstr>2022 Meeting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Injury prevention advisory council (IPAC) &amp; Indiana violent death reporting system (INVDRS) Meeting</dc:title>
  <dc:creator>Sprecher, Morgan</dc:creator>
  <cp:lastModifiedBy>Sprecher, Morgan</cp:lastModifiedBy>
  <cp:revision>167</cp:revision>
  <dcterms:created xsi:type="dcterms:W3CDTF">2020-09-14T15:22:06Z</dcterms:created>
  <dcterms:modified xsi:type="dcterms:W3CDTF">2021-11-19T16:19:01Z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0x010100E60441F067A7BC43AC5A09448D64ABD3</vt:lpwstr>
  </property>
</Properties>
</file>